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86" r:id="rId3"/>
    <p:sldId id="257" r:id="rId4"/>
    <p:sldId id="270" r:id="rId5"/>
    <p:sldId id="269" r:id="rId6"/>
    <p:sldId id="258" r:id="rId7"/>
    <p:sldId id="273" r:id="rId8"/>
    <p:sldId id="274" r:id="rId9"/>
    <p:sldId id="275" r:id="rId10"/>
    <p:sldId id="259" r:id="rId11"/>
    <p:sldId id="277" r:id="rId12"/>
    <p:sldId id="283" r:id="rId13"/>
    <p:sldId id="285" r:id="rId14"/>
    <p:sldId id="284" r:id="rId15"/>
    <p:sldId id="276" r:id="rId16"/>
    <p:sldId id="271" r:id="rId17"/>
    <p:sldId id="272" r:id="rId18"/>
    <p:sldId id="287"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D4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9C72F8-F44B-46AF-9744-6CFA8DD2C176}" type="datetimeFigureOut">
              <a:rPr lang="en-GB" smtClean="0"/>
              <a:pPr/>
              <a:t>12/10/2020</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28AB04-AEE3-428C-8CC3-D897103AE7B6}" type="slidenum">
              <a:rPr lang="en-GB" smtClean="0"/>
              <a:pPr/>
              <a:t>‹#›</a:t>
            </a:fld>
            <a:endParaRPr lang="en-GB"/>
          </a:p>
        </p:txBody>
      </p:sp>
    </p:spTree>
    <p:extLst>
      <p:ext uri="{BB962C8B-B14F-4D97-AF65-F5344CB8AC3E}">
        <p14:creationId xmlns:p14="http://schemas.microsoft.com/office/powerpoint/2010/main" xmlns="" val="805516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ço Reservado para Imagem de Slide 1"/>
          <p:cNvSpPr>
            <a:spLocks noGrp="1" noRot="1" noChangeAspect="1" noTextEdit="1"/>
          </p:cNvSpPr>
          <p:nvPr>
            <p:ph type="sldImg"/>
          </p:nvPr>
        </p:nvSpPr>
        <p:spPr>
          <a:ln/>
        </p:spPr>
      </p:sp>
      <p:sp>
        <p:nvSpPr>
          <p:cNvPr id="71683" name="Espaço Reservado para Anotações 2"/>
          <p:cNvSpPr>
            <a:spLocks noGrp="1"/>
          </p:cNvSpPr>
          <p:nvPr>
            <p:ph type="body" idx="1"/>
          </p:nvPr>
        </p:nvSpPr>
        <p:spPr>
          <a:noFill/>
          <a:ln/>
        </p:spPr>
        <p:txBody>
          <a:bodyPr/>
          <a:lstStyle/>
          <a:p>
            <a:endParaRPr lang="pt-BR" smtClean="0">
              <a:latin typeface="Arial" pitchFamily="34" charset="0"/>
            </a:endParaRPr>
          </a:p>
        </p:txBody>
      </p:sp>
      <p:sp>
        <p:nvSpPr>
          <p:cNvPr id="71684" name="Espaço Reservado para Número de Slide 3"/>
          <p:cNvSpPr>
            <a:spLocks noGrp="1"/>
          </p:cNvSpPr>
          <p:nvPr>
            <p:ph type="sldNum" sz="quarter" idx="5"/>
          </p:nvPr>
        </p:nvSpPr>
        <p:spPr>
          <a:noFill/>
        </p:spPr>
        <p:txBody>
          <a:bodyPr/>
          <a:lstStyle/>
          <a:p>
            <a:fld id="{05C9D659-3E54-46DF-A30E-DA066FB36E63}" type="slidenum">
              <a:rPr lang="es-VE" smtClean="0">
                <a:latin typeface="Arial" pitchFamily="34" charset="0"/>
              </a:rPr>
              <a:pPr/>
              <a:t>12</a:t>
            </a:fld>
            <a:endParaRPr lang="es-VE" smtClean="0">
              <a:latin typeface="Arial" pitchFamily="34" charset="0"/>
            </a:endParaRPr>
          </a:p>
        </p:txBody>
      </p:sp>
    </p:spTree>
    <p:extLst>
      <p:ext uri="{BB962C8B-B14F-4D97-AF65-F5344CB8AC3E}">
        <p14:creationId xmlns:p14="http://schemas.microsoft.com/office/powerpoint/2010/main" xmlns="" val="173641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A9B0222B-55D3-4CB6-8233-EDB15F5507FA}" type="slidenum">
              <a:rPr lang="en-GB" smtClean="0"/>
              <a:pPr/>
              <a:t>14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pPr/>
              <a:t>12/10/2020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pPr/>
              <a:t>12/10/2020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 y="6138374"/>
            <a:ext cx="9144000" cy="646331"/>
          </a:xfrm>
          <a:prstGeom prst="rect">
            <a:avLst/>
          </a:prstGeom>
        </p:spPr>
        <p:txBody>
          <a:bodyPr wrap="square">
            <a:spAutoFit/>
          </a:bodyPr>
          <a:lstStyle/>
          <a:p>
            <a:pPr algn="ctr"/>
            <a:r>
              <a:rPr lang="en-GB" b="1" dirty="0" smtClean="0"/>
              <a:t>October 10</a:t>
            </a:r>
            <a:r>
              <a:rPr lang="en-GB" b="1" baseline="30000" dirty="0" smtClean="0"/>
              <a:t>th</a:t>
            </a:r>
            <a:r>
              <a:rPr lang="en-GB" b="1" dirty="0" smtClean="0"/>
              <a:t> – St. Daniel </a:t>
            </a:r>
            <a:r>
              <a:rPr lang="en-GB" b="1" dirty="0" err="1" smtClean="0"/>
              <a:t>Comboni</a:t>
            </a:r>
            <a:r>
              <a:rPr lang="en-GB" b="1" dirty="0" smtClean="0"/>
              <a:t>  </a:t>
            </a:r>
          </a:p>
          <a:p>
            <a:pPr algn="ctr"/>
            <a:r>
              <a:rPr lang="en-GB" b="1" dirty="0"/>
              <a:t>the </a:t>
            </a:r>
            <a:r>
              <a:rPr lang="en-GB" b="1" dirty="0" err="1"/>
              <a:t>Comboni</a:t>
            </a:r>
            <a:r>
              <a:rPr lang="en-GB" b="1" dirty="0"/>
              <a:t> </a:t>
            </a:r>
            <a:r>
              <a:rPr lang="en-GB" b="1" dirty="0" smtClean="0"/>
              <a:t>Spirituality and  </a:t>
            </a:r>
            <a:r>
              <a:rPr lang="en-GB" b="1" dirty="0"/>
              <a:t>the </a:t>
            </a:r>
            <a:r>
              <a:rPr lang="en-GB" b="1" dirty="0" smtClean="0"/>
              <a:t>commitment against slavery</a:t>
            </a:r>
            <a:endParaRPr lang="it-IT"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3955" y="139"/>
            <a:ext cx="9147955" cy="609863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asellaDiTesto 2"/>
          <p:cNvSpPr txBox="1"/>
          <p:nvPr/>
        </p:nvSpPr>
        <p:spPr>
          <a:xfrm>
            <a:off x="84568" y="5816524"/>
            <a:ext cx="1584176" cy="276999"/>
          </a:xfrm>
          <a:prstGeom prst="rect">
            <a:avLst/>
          </a:prstGeom>
          <a:noFill/>
        </p:spPr>
        <p:txBody>
          <a:bodyPr wrap="square" rtlCol="0">
            <a:spAutoFit/>
          </a:bodyPr>
          <a:lstStyle/>
          <a:p>
            <a:r>
              <a:rPr lang="en-GB" sz="1200" dirty="0" smtClean="0">
                <a:solidFill>
                  <a:schemeClr val="bg1"/>
                </a:solidFill>
              </a:rPr>
              <a:t>©Lisa Kristine</a:t>
            </a:r>
            <a:endParaRPr lang="en-GB" sz="1200" dirty="0">
              <a:solidFill>
                <a:schemeClr val="bg1"/>
              </a:solidFill>
            </a:endParaRPr>
          </a:p>
        </p:txBody>
      </p:sp>
      <p:pic>
        <p:nvPicPr>
          <p:cNvPr id="4" name="Immagin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3095" y="3789040"/>
            <a:ext cx="2991298" cy="1584176"/>
          </a:xfrm>
          <a:prstGeom prst="rect">
            <a:avLst/>
          </a:prstGeom>
        </p:spPr>
      </p:pic>
    </p:spTree>
    <p:extLst>
      <p:ext uri="{BB962C8B-B14F-4D97-AF65-F5344CB8AC3E}">
        <p14:creationId xmlns:p14="http://schemas.microsoft.com/office/powerpoint/2010/main" xmlns="" val="589792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0"/>
            <a:ext cx="9136112" cy="6858000"/>
          </a:xfrm>
          <a:prstGeom prst="rect">
            <a:avLst/>
          </a:prstGeom>
          <a:solidFill>
            <a:srgbClr val="FF7D4F"/>
          </a:solidFill>
          <a:ln>
            <a:solidFill>
              <a:srgbClr val="FF7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p>
        </p:txBody>
      </p:sp>
      <p:pic>
        <p:nvPicPr>
          <p:cNvPr id="2" name="Immagin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xmlns="" val="2311104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6AD59"/>
          </a:solidFill>
          <a:ln>
            <a:solidFill>
              <a:srgbClr val="F6AD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Immagin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5859379"/>
          </a:xfrm>
          <a:prstGeom prst="rect">
            <a:avLst/>
          </a:prstGeom>
        </p:spPr>
      </p:pic>
      <p:sp>
        <p:nvSpPr>
          <p:cNvPr id="6" name="CasellaDiTesto 5"/>
          <p:cNvSpPr txBox="1"/>
          <p:nvPr/>
        </p:nvSpPr>
        <p:spPr>
          <a:xfrm>
            <a:off x="0" y="6021288"/>
            <a:ext cx="9144000" cy="892552"/>
          </a:xfrm>
          <a:prstGeom prst="rect">
            <a:avLst/>
          </a:prstGeom>
          <a:noFill/>
        </p:spPr>
        <p:txBody>
          <a:bodyPr wrap="square" rtlCol="0">
            <a:spAutoFit/>
          </a:bodyPr>
          <a:lstStyle/>
          <a:p>
            <a:r>
              <a:rPr lang="en-GB" sz="3200" b="1" dirty="0" smtClean="0"/>
              <a:t>Human trafficking is growing in all countries!!</a:t>
            </a:r>
          </a:p>
          <a:p>
            <a:endParaRPr lang="en-GB" sz="2000" b="1" dirty="0">
              <a:ln w="0"/>
            </a:endParaRPr>
          </a:p>
        </p:txBody>
      </p:sp>
    </p:spTree>
    <p:extLst>
      <p:ext uri="{BB962C8B-B14F-4D97-AF65-F5344CB8AC3E}">
        <p14:creationId xmlns:p14="http://schemas.microsoft.com/office/powerpoint/2010/main" xmlns="" val="3782553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ttangolo 19"/>
          <p:cNvSpPr/>
          <p:nvPr/>
        </p:nvSpPr>
        <p:spPr>
          <a:xfrm>
            <a:off x="0" y="0"/>
            <a:ext cx="9144000" cy="6858000"/>
          </a:xfrm>
          <a:prstGeom prst="rect">
            <a:avLst/>
          </a:prstGeom>
          <a:solidFill>
            <a:srgbClr val="FDD3A0"/>
          </a:solidFill>
          <a:ln>
            <a:solidFill>
              <a:srgbClr val="FDD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181" name="Picture 17"/>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6892120" y="2784344"/>
            <a:ext cx="1703527" cy="1511300"/>
          </a:xfrm>
          <a:prstGeom prst="rect">
            <a:avLst/>
          </a:prstGeom>
          <a:noFill/>
          <a:ln w="9525">
            <a:noFill/>
            <a:miter lim="800000"/>
            <a:headEnd/>
            <a:tailEnd/>
          </a:ln>
        </p:spPr>
      </p:pic>
      <p:pic>
        <p:nvPicPr>
          <p:cNvPr id="3" name="Immagine 2"/>
          <p:cNvPicPr>
            <a:picLocks noChangeAspect="1"/>
          </p:cNvPicPr>
          <p:nvPr/>
        </p:nvPicPr>
        <p:blipFill rotWithShape="1">
          <a:blip r:embed="rId4" cstate="print">
            <a:extLst>
              <a:ext uri="{28A0092B-C50C-407E-A947-70E740481C1C}">
                <a14:useLocalDpi xmlns:a14="http://schemas.microsoft.com/office/drawing/2010/main" xmlns="" val="0"/>
              </a:ext>
            </a:extLst>
          </a:blip>
          <a:srcRect l="10387" t="16818" r="23010" b="7865"/>
          <a:stretch/>
        </p:blipFill>
        <p:spPr>
          <a:xfrm>
            <a:off x="4288100" y="2760068"/>
            <a:ext cx="1522592" cy="1527496"/>
          </a:xfrm>
          <a:prstGeom prst="rect">
            <a:avLst/>
          </a:prstGeom>
        </p:spPr>
      </p:pic>
      <p:pic>
        <p:nvPicPr>
          <p:cNvPr id="2" name="Immagine 1"/>
          <p:cNvPicPr>
            <a:picLocks noChangeAspect="1"/>
          </p:cNvPicPr>
          <p:nvPr/>
        </p:nvPicPr>
        <p:blipFill rotWithShape="1">
          <a:blip r:embed="rId5" cstate="print">
            <a:extLst>
              <a:ext uri="{28A0092B-C50C-407E-A947-70E740481C1C}">
                <a14:useLocalDpi xmlns:a14="http://schemas.microsoft.com/office/drawing/2010/main" xmlns="" val="0"/>
              </a:ext>
            </a:extLst>
          </a:blip>
          <a:srcRect l="16348" r="18114"/>
          <a:stretch/>
        </p:blipFill>
        <p:spPr>
          <a:xfrm>
            <a:off x="7947014" y="2781007"/>
            <a:ext cx="1116467" cy="1511299"/>
          </a:xfrm>
          <a:prstGeom prst="rect">
            <a:avLst/>
          </a:prstGeom>
        </p:spPr>
      </p:pic>
      <p:cxnSp>
        <p:nvCxnSpPr>
          <p:cNvPr id="14" name="Conector reto 13"/>
          <p:cNvCxnSpPr/>
          <p:nvPr/>
        </p:nvCxnSpPr>
        <p:spPr bwMode="auto">
          <a:xfrm>
            <a:off x="245078" y="3806825"/>
            <a:ext cx="685800" cy="914400"/>
          </a:xfrm>
          <a:prstGeom prst="line">
            <a:avLst/>
          </a:prstGeom>
          <a:solidFill>
            <a:srgbClr val="B3D9FF"/>
          </a:solidFill>
          <a:ln w="9525" cap="flat" cmpd="sng" algn="ctr">
            <a:noFill/>
            <a:prstDash val="solid"/>
            <a:round/>
            <a:headEnd type="none" w="med" len="med"/>
            <a:tailEnd type="none" w="med" len="med"/>
          </a:ln>
          <a:effectLst>
            <a:outerShdw dist="253046" dir="1051534" algn="ctr" rotWithShape="0">
              <a:schemeClr val="bg1">
                <a:alpha val="50000"/>
              </a:schemeClr>
            </a:outerShdw>
          </a:effectLst>
        </p:spPr>
      </p:cxnSp>
      <p:pic>
        <p:nvPicPr>
          <p:cNvPr id="7179" name="Imagem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bwMode="auto">
          <a:xfrm>
            <a:off x="1436264" y="2773818"/>
            <a:ext cx="1703526" cy="1511299"/>
          </a:xfrm>
          <a:prstGeom prst="rect">
            <a:avLst/>
          </a:prstGeom>
          <a:noFill/>
          <a:ln w="9525">
            <a:noFill/>
            <a:miter lim="800000"/>
            <a:headEnd/>
            <a:tailEnd/>
          </a:ln>
        </p:spPr>
      </p:pic>
      <p:pic>
        <p:nvPicPr>
          <p:cNvPr id="7180" name="Picture 16"/>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l="8321" r="7883"/>
          <a:stretch/>
        </p:blipFill>
        <p:spPr bwMode="auto">
          <a:xfrm>
            <a:off x="2856319" y="2783438"/>
            <a:ext cx="1424711" cy="1511299"/>
          </a:xfrm>
          <a:prstGeom prst="rect">
            <a:avLst/>
          </a:prstGeom>
          <a:noFill/>
          <a:ln w="9525">
            <a:solidFill>
              <a:schemeClr val="bg1"/>
            </a:solidFill>
            <a:miter lim="800000"/>
            <a:headEnd/>
            <a:tailEnd/>
          </a:ln>
          <a:effectLst/>
        </p:spPr>
      </p:pic>
      <p:pic>
        <p:nvPicPr>
          <p:cNvPr id="7182" name="Picture 18" descr="grille_europazrlmt"/>
          <p:cNvPicPr>
            <a:picLocks noChangeAspect="1" noChangeArrowheads="1"/>
          </p:cNvPicPr>
          <p:nvPr/>
        </p:nvPicPr>
        <p:blipFill>
          <a:blip r:embed="rId8" cstate="print">
            <a:lum contrast="-24000"/>
          </a:blip>
          <a:srcRect/>
          <a:stretch>
            <a:fillRect/>
          </a:stretch>
        </p:blipFill>
        <p:spPr bwMode="auto">
          <a:xfrm>
            <a:off x="5810692" y="2773816"/>
            <a:ext cx="1269206" cy="1511300"/>
          </a:xfrm>
          <a:prstGeom prst="rect">
            <a:avLst/>
          </a:prstGeom>
          <a:noFill/>
          <a:ln w="9525">
            <a:noFill/>
            <a:miter lim="800000"/>
            <a:headEnd/>
            <a:tailEnd/>
          </a:ln>
        </p:spPr>
      </p:pic>
      <p:sp>
        <p:nvSpPr>
          <p:cNvPr id="7183" name="Text Box 20"/>
          <p:cNvSpPr txBox="1">
            <a:spLocks noChangeArrowheads="1"/>
          </p:cNvSpPr>
          <p:nvPr/>
        </p:nvSpPr>
        <p:spPr bwMode="auto">
          <a:xfrm>
            <a:off x="164154" y="4571070"/>
            <a:ext cx="8815691" cy="830997"/>
          </a:xfrm>
          <a:prstGeom prst="rect">
            <a:avLst/>
          </a:prstGeom>
          <a:noFill/>
          <a:ln w="9525">
            <a:noFill/>
            <a:miter lim="800000"/>
            <a:headEnd/>
            <a:tailEnd/>
          </a:ln>
        </p:spPr>
        <p:txBody>
          <a:bodyPr wrap="square">
            <a:spAutoFit/>
          </a:bodyPr>
          <a:lstStyle/>
          <a:p>
            <a:pPr>
              <a:spcBef>
                <a:spcPct val="50000"/>
              </a:spcBef>
            </a:pPr>
            <a:r>
              <a:rPr lang="en-US" sz="2400" dirty="0" smtClean="0"/>
              <a:t>Is </a:t>
            </a:r>
            <a:r>
              <a:rPr lang="en-US" sz="2400" dirty="0"/>
              <a:t>an “atrocious scourge</a:t>
            </a:r>
            <a:r>
              <a:rPr lang="en-US" sz="2400" dirty="0" smtClean="0"/>
              <a:t>,” </a:t>
            </a:r>
            <a:r>
              <a:rPr lang="en-US" sz="2400" dirty="0"/>
              <a:t>an “aberrant plague</a:t>
            </a:r>
            <a:r>
              <a:rPr lang="en-US" sz="2400" dirty="0" smtClean="0"/>
              <a:t>” </a:t>
            </a:r>
            <a:r>
              <a:rPr lang="en-US" sz="2400" dirty="0"/>
              <a:t>and an “open wound on the body of contemporary society</a:t>
            </a:r>
            <a:r>
              <a:rPr lang="en-US" sz="2400" dirty="0" smtClean="0"/>
              <a:t>.” </a:t>
            </a:r>
            <a:endParaRPr lang="pt-BR" sz="2400" dirty="0"/>
          </a:p>
        </p:txBody>
      </p:sp>
      <p:sp>
        <p:nvSpPr>
          <p:cNvPr id="7185" name="Text Box 22"/>
          <p:cNvSpPr txBox="1">
            <a:spLocks noChangeArrowheads="1"/>
          </p:cNvSpPr>
          <p:nvPr/>
        </p:nvSpPr>
        <p:spPr bwMode="auto">
          <a:xfrm>
            <a:off x="2269696" y="5407277"/>
            <a:ext cx="5852180" cy="461665"/>
          </a:xfrm>
          <a:prstGeom prst="rect">
            <a:avLst/>
          </a:prstGeom>
          <a:noFill/>
          <a:ln w="9525">
            <a:noFill/>
            <a:miter lim="800000"/>
            <a:headEnd/>
            <a:tailEnd/>
          </a:ln>
        </p:spPr>
        <p:txBody>
          <a:bodyPr wrap="square">
            <a:spAutoFit/>
          </a:bodyPr>
          <a:lstStyle/>
          <a:p>
            <a:pPr>
              <a:spcBef>
                <a:spcPct val="50000"/>
              </a:spcBef>
            </a:pPr>
            <a:r>
              <a:rPr lang="it-IT" sz="2400" dirty="0" smtClean="0"/>
              <a:t>The </a:t>
            </a:r>
            <a:r>
              <a:rPr lang="it-IT" sz="2400" dirty="0" err="1"/>
              <a:t>commodification</a:t>
            </a:r>
            <a:r>
              <a:rPr lang="it-IT" sz="2400" dirty="0"/>
              <a:t> of life</a:t>
            </a:r>
            <a:endParaRPr lang="pt-BR" sz="2400" dirty="0"/>
          </a:p>
        </p:txBody>
      </p:sp>
      <p:sp>
        <p:nvSpPr>
          <p:cNvPr id="16" name="Text Box 22"/>
          <p:cNvSpPr txBox="1">
            <a:spLocks noChangeArrowheads="1"/>
          </p:cNvSpPr>
          <p:nvPr/>
        </p:nvSpPr>
        <p:spPr bwMode="auto">
          <a:xfrm>
            <a:off x="4492252" y="5924698"/>
            <a:ext cx="3510818" cy="461665"/>
          </a:xfrm>
          <a:prstGeom prst="rect">
            <a:avLst/>
          </a:prstGeom>
          <a:noFill/>
          <a:ln w="9525">
            <a:noFill/>
            <a:miter lim="800000"/>
            <a:headEnd/>
            <a:tailEnd/>
          </a:ln>
        </p:spPr>
        <p:txBody>
          <a:bodyPr wrap="square">
            <a:spAutoFit/>
          </a:bodyPr>
          <a:lstStyle/>
          <a:p>
            <a:pPr>
              <a:spcBef>
                <a:spcPct val="50000"/>
              </a:spcBef>
            </a:pPr>
            <a:r>
              <a:rPr lang="it-IT" sz="2400" dirty="0"/>
              <a:t>The </a:t>
            </a:r>
            <a:r>
              <a:rPr lang="it-IT" sz="2400" dirty="0" err="1" smtClean="0"/>
              <a:t>restriction</a:t>
            </a:r>
            <a:r>
              <a:rPr lang="it-IT" sz="2400" dirty="0" smtClean="0"/>
              <a:t> </a:t>
            </a:r>
            <a:r>
              <a:rPr lang="it-IT" sz="2400" dirty="0"/>
              <a:t>of </a:t>
            </a:r>
            <a:r>
              <a:rPr lang="it-IT" sz="2400" dirty="0" err="1"/>
              <a:t>freedom</a:t>
            </a:r>
            <a:endParaRPr lang="pt-BR" sz="2400" dirty="0"/>
          </a:p>
        </p:txBody>
      </p:sp>
      <p:pic>
        <p:nvPicPr>
          <p:cNvPr id="9" name="Imagem 8"/>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bwMode="auto">
          <a:xfrm>
            <a:off x="74559" y="2773817"/>
            <a:ext cx="1712638" cy="1524000"/>
          </a:xfrm>
          <a:prstGeom prst="rect">
            <a:avLst/>
          </a:prstGeom>
          <a:noFill/>
          <a:ln w="9525">
            <a:noFill/>
            <a:miter lim="800000"/>
            <a:headEnd/>
            <a:tailEnd/>
          </a:ln>
        </p:spPr>
      </p:pic>
      <p:sp>
        <p:nvSpPr>
          <p:cNvPr id="18" name="Retângulo 25"/>
          <p:cNvSpPr/>
          <p:nvPr/>
        </p:nvSpPr>
        <p:spPr bwMode="auto">
          <a:xfrm>
            <a:off x="68664" y="2726605"/>
            <a:ext cx="8988922" cy="112398"/>
          </a:xfrm>
          <a:prstGeom prst="rect">
            <a:avLst/>
          </a:prstGeom>
          <a:solidFill>
            <a:srgbClr val="FF7D4F"/>
          </a:solidFill>
          <a:ln>
            <a:solidFill>
              <a:srgbClr val="B8580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endParaRPr lang="pt-BR" dirty="0">
              <a:solidFill>
                <a:srgbClr val="D56509"/>
              </a:solidFill>
              <a:latin typeface="CAC Krazy Legs" pitchFamily="2" charset="0"/>
            </a:endParaRPr>
          </a:p>
        </p:txBody>
      </p:sp>
      <p:sp>
        <p:nvSpPr>
          <p:cNvPr id="26" name="Retângulo 25"/>
          <p:cNvSpPr/>
          <p:nvPr/>
        </p:nvSpPr>
        <p:spPr bwMode="auto">
          <a:xfrm>
            <a:off x="74559" y="4308773"/>
            <a:ext cx="8988922" cy="112398"/>
          </a:xfrm>
          <a:prstGeom prst="rect">
            <a:avLst/>
          </a:prstGeom>
          <a:solidFill>
            <a:srgbClr val="FF7D4F"/>
          </a:solidFill>
          <a:ln>
            <a:solidFill>
              <a:srgbClr val="D56509"/>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endParaRPr lang="pt-BR" dirty="0">
              <a:solidFill>
                <a:srgbClr val="D56509"/>
              </a:solidFill>
              <a:latin typeface="CAC Krazy Legs" pitchFamily="2" charset="0"/>
            </a:endParaRPr>
          </a:p>
        </p:txBody>
      </p:sp>
      <p:sp>
        <p:nvSpPr>
          <p:cNvPr id="19" name="CasellaDiTesto 18"/>
          <p:cNvSpPr txBox="1"/>
          <p:nvPr/>
        </p:nvSpPr>
        <p:spPr>
          <a:xfrm>
            <a:off x="78220" y="980728"/>
            <a:ext cx="8851468" cy="1200329"/>
          </a:xfrm>
          <a:prstGeom prst="rect">
            <a:avLst/>
          </a:prstGeom>
          <a:noFill/>
        </p:spPr>
        <p:txBody>
          <a:bodyPr wrap="square" rtlCol="0">
            <a:spAutoFit/>
          </a:bodyPr>
          <a:lstStyle/>
          <a:p>
            <a:r>
              <a:rPr lang="it-IT" sz="5400" b="1" dirty="0" err="1" smtClean="0">
                <a:solidFill>
                  <a:srgbClr val="FF7D4F"/>
                </a:solidFill>
                <a:effectLst>
                  <a:outerShdw blurRad="38100" dist="38100" dir="2700000" algn="tl">
                    <a:srgbClr val="000000">
                      <a:alpha val="43137"/>
                    </a:srgbClr>
                  </a:outerShdw>
                </a:effectLst>
              </a:rPr>
              <a:t>Trafficking</a:t>
            </a:r>
            <a:r>
              <a:rPr lang="it-IT" sz="5400" b="1" dirty="0" smtClean="0">
                <a:solidFill>
                  <a:srgbClr val="FF7D4F"/>
                </a:solidFill>
                <a:effectLst>
                  <a:outerShdw blurRad="38100" dist="38100" dir="2700000" algn="tl">
                    <a:srgbClr val="000000">
                      <a:alpha val="43137"/>
                    </a:srgbClr>
                  </a:outerShdw>
                </a:effectLst>
              </a:rPr>
              <a:t> in </a:t>
            </a:r>
            <a:r>
              <a:rPr lang="it-IT" sz="5400" b="1" dirty="0" err="1" smtClean="0">
                <a:solidFill>
                  <a:srgbClr val="FF7D4F"/>
                </a:solidFill>
                <a:effectLst>
                  <a:outerShdw blurRad="38100" dist="38100" dir="2700000" algn="tl">
                    <a:srgbClr val="000000">
                      <a:alpha val="43137"/>
                    </a:srgbClr>
                  </a:outerShdw>
                </a:effectLst>
              </a:rPr>
              <a:t>Persons</a:t>
            </a:r>
            <a:endParaRPr lang="it-IT" sz="4000" b="1" dirty="0" smtClean="0">
              <a:solidFill>
                <a:srgbClr val="FF7D4F"/>
              </a:solidFill>
              <a:effectLst>
                <a:outerShdw blurRad="38100" dist="38100" dir="2700000" algn="tl">
                  <a:srgbClr val="000000">
                    <a:alpha val="43137"/>
                  </a:srgbClr>
                </a:outerShdw>
              </a:effectLst>
            </a:endParaRPr>
          </a:p>
          <a:p>
            <a:pPr lvl="0" defTabSz="622300">
              <a:lnSpc>
                <a:spcPct val="90000"/>
              </a:lnSpc>
              <a:spcBef>
                <a:spcPct val="0"/>
              </a:spcBef>
              <a:spcAft>
                <a:spcPct val="35000"/>
              </a:spcAft>
            </a:pPr>
            <a:endParaRPr lang="it-IT" sz="2000" b="1" dirty="0" smtClean="0"/>
          </a:p>
        </p:txBody>
      </p:sp>
    </p:spTree>
    <p:extLst>
      <p:ext uri="{BB962C8B-B14F-4D97-AF65-F5344CB8AC3E}">
        <p14:creationId xmlns:p14="http://schemas.microsoft.com/office/powerpoint/2010/main" xmlns="" val="224251917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advClick="0">
        <p15:prstTrans prst="fracture"/>
      </p:transition>
    </mc:Choice>
    <mc:Fallback>
      <p:transition spd="slow"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0"/>
            <a:ext cx="9144000" cy="6858000"/>
          </a:xfrm>
          <a:prstGeom prst="rect">
            <a:avLst/>
          </a:prstGeom>
          <a:solidFill>
            <a:srgbClr val="E0714D"/>
          </a:solidFill>
          <a:ln>
            <a:solidFill>
              <a:srgbClr val="E071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p:cNvSpPr/>
          <p:nvPr/>
        </p:nvSpPr>
        <p:spPr>
          <a:xfrm>
            <a:off x="395536" y="151179"/>
            <a:ext cx="8568952" cy="6432530"/>
          </a:xfrm>
          <a:prstGeom prst="rect">
            <a:avLst/>
          </a:prstGeom>
        </p:spPr>
        <p:txBody>
          <a:bodyPr wrap="square">
            <a:spAutoFit/>
          </a:bodyPr>
          <a:lstStyle/>
          <a:p>
            <a:pPr lvl="0"/>
            <a:r>
              <a:rPr lang="en-GB" sz="4000" b="1" dirty="0" smtClean="0">
                <a:solidFill>
                  <a:schemeClr val="bg1"/>
                </a:solidFill>
                <a:effectLst>
                  <a:outerShdw blurRad="38100" dist="38100" dir="2700000" algn="tl">
                    <a:srgbClr val="000000">
                      <a:alpha val="43137"/>
                    </a:srgbClr>
                  </a:outerShdw>
                </a:effectLst>
              </a:rPr>
              <a:t>Trafficking in Persons</a:t>
            </a:r>
          </a:p>
          <a:p>
            <a:pPr lvl="0"/>
            <a:endParaRPr lang="en-GB" sz="2400" b="1" dirty="0">
              <a:effectLst>
                <a:outerShdw blurRad="38100" dist="38100" dir="2700000" algn="tl">
                  <a:srgbClr val="000000">
                    <a:alpha val="43137"/>
                  </a:srgbClr>
                </a:outerShdw>
              </a:effectLst>
            </a:endParaRPr>
          </a:p>
          <a:p>
            <a:pPr lvl="0"/>
            <a:r>
              <a:rPr lang="en-GB" sz="3200" b="1" dirty="0" smtClean="0">
                <a:effectLst>
                  <a:outerShdw blurRad="38100" dist="38100" dir="2700000" algn="tl">
                    <a:srgbClr val="000000">
                      <a:alpha val="43137"/>
                    </a:srgbClr>
                  </a:outerShdw>
                </a:effectLst>
              </a:rPr>
              <a:t>40 millions of people</a:t>
            </a:r>
          </a:p>
          <a:p>
            <a:pPr lvl="0"/>
            <a:r>
              <a:rPr lang="en-GB" sz="3200" b="1" dirty="0" smtClean="0">
                <a:effectLst>
                  <a:outerShdw blurRad="38100" dist="38100" dir="2700000" algn="tl">
                    <a:srgbClr val="000000">
                      <a:alpha val="43137"/>
                    </a:srgbClr>
                  </a:outerShdw>
                </a:effectLst>
              </a:rPr>
              <a:t>72% women</a:t>
            </a:r>
          </a:p>
          <a:p>
            <a:pPr lvl="0"/>
            <a:r>
              <a:rPr lang="en-GB" sz="3200" b="1" dirty="0" smtClean="0">
                <a:effectLst>
                  <a:outerShdw blurRad="38100" dist="38100" dir="2700000" algn="tl">
                    <a:srgbClr val="000000">
                      <a:alpha val="43137"/>
                    </a:srgbClr>
                  </a:outerShdw>
                </a:effectLst>
              </a:rPr>
              <a:t>1 every 3 trafficked person is under18</a:t>
            </a:r>
          </a:p>
          <a:p>
            <a:pPr lvl="0"/>
            <a:r>
              <a:rPr lang="en-GB" sz="3200" b="1" dirty="0" smtClean="0">
                <a:effectLst>
                  <a:outerShdw blurRad="38100" dist="38100" dir="2700000" algn="tl">
                    <a:srgbClr val="000000">
                      <a:alpha val="43137"/>
                    </a:srgbClr>
                  </a:outerShdw>
                </a:effectLst>
              </a:rPr>
              <a:t>It happens everywhere </a:t>
            </a:r>
          </a:p>
          <a:p>
            <a:pPr lvl="0"/>
            <a:r>
              <a:rPr lang="en-GB" sz="3200" b="1" dirty="0" smtClean="0">
                <a:effectLst>
                  <a:outerShdw blurRad="38100" dist="38100" dir="2700000" algn="tl">
                    <a:srgbClr val="000000">
                      <a:alpha val="43137"/>
                    </a:srgbClr>
                  </a:outerShdw>
                </a:effectLst>
              </a:rPr>
              <a:t> </a:t>
            </a:r>
          </a:p>
          <a:p>
            <a:pPr lvl="0"/>
            <a:r>
              <a:rPr lang="en-GB" sz="3200" b="1" dirty="0" smtClean="0">
                <a:effectLst>
                  <a:outerShdw blurRad="38100" dist="38100" dir="2700000" algn="tl">
                    <a:srgbClr val="000000">
                      <a:alpha val="43137"/>
                    </a:srgbClr>
                  </a:outerShdw>
                </a:effectLst>
              </a:rPr>
              <a:t>Trafficking is a global business of 150 billion dollars</a:t>
            </a:r>
            <a:endParaRPr lang="en-GB" sz="3200" b="1" dirty="0">
              <a:effectLst>
                <a:outerShdw blurRad="38100" dist="38100" dir="2700000" algn="tl">
                  <a:srgbClr val="000000">
                    <a:alpha val="43137"/>
                  </a:srgbClr>
                </a:outerShdw>
              </a:effectLst>
            </a:endParaRPr>
          </a:p>
          <a:p>
            <a:pPr lvl="0"/>
            <a:endParaRPr lang="en-GB" sz="3200" b="1" dirty="0" smtClean="0">
              <a:effectLst>
                <a:outerShdw blurRad="38100" dist="38100" dir="2700000" algn="tl">
                  <a:srgbClr val="000000">
                    <a:alpha val="43137"/>
                  </a:srgbClr>
                </a:outerShdw>
              </a:effectLst>
            </a:endParaRPr>
          </a:p>
          <a:p>
            <a:r>
              <a:rPr lang="en-GB" sz="3200" b="1" dirty="0" smtClean="0">
                <a:effectLst>
                  <a:outerShdw blurRad="38100" dist="38100" dir="2700000" algn="tl">
                    <a:srgbClr val="000000">
                      <a:alpha val="43137"/>
                    </a:srgbClr>
                  </a:outerShdw>
                </a:effectLst>
              </a:rPr>
              <a:t>Low-risk crime: in 2019 every 2154 estimated victims of trafficking in persons … there was only 1 prosecution of a trafficker  </a:t>
            </a:r>
            <a:endParaRPr lang="en-GB"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60560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0737" y="-19418"/>
            <a:ext cx="10316127" cy="6877418"/>
          </a:xfrm>
          <a:prstGeom prst="rect">
            <a:avLst/>
          </a:prstGeom>
        </p:spPr>
      </p:pic>
      <p:sp>
        <p:nvSpPr>
          <p:cNvPr id="9" name="Rettangolo 8"/>
          <p:cNvSpPr/>
          <p:nvPr/>
        </p:nvSpPr>
        <p:spPr>
          <a:xfrm>
            <a:off x="0" y="433183"/>
            <a:ext cx="5292080" cy="830997"/>
          </a:xfrm>
          <a:prstGeom prst="rect">
            <a:avLst/>
          </a:prstGeom>
          <a:noFill/>
        </p:spPr>
        <p:txBody>
          <a:bodyPr wrap="square" lIns="91440" tIns="45720" rIns="91440" bIns="45720">
            <a:spAutoFit/>
          </a:bodyPr>
          <a:lstStyle/>
          <a:p>
            <a:pPr algn="ctr"/>
            <a:r>
              <a:rPr lang="en-GB" sz="4800" b="1" dirty="0" smtClean="0">
                <a:solidFill>
                  <a:schemeClr val="accent6">
                    <a:lumMod val="75000"/>
                  </a:schemeClr>
                </a:solidFill>
                <a:effectLst>
                  <a:outerShdw blurRad="38100" dist="38100" dir="2700000" algn="tl">
                    <a:srgbClr val="000000">
                      <a:alpha val="43137"/>
                    </a:srgbClr>
                  </a:outerShdw>
                </a:effectLst>
              </a:rPr>
              <a:t>Domestic Servitude </a:t>
            </a:r>
            <a:endParaRPr lang="it-IT" sz="4800" b="1" cap="none" spc="0" dirty="0">
              <a:ln w="1905"/>
              <a:solidFill>
                <a:schemeClr val="accent6">
                  <a:lumMod val="75000"/>
                </a:schemeClr>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7" name="Rettangolo 6"/>
          <p:cNvSpPr/>
          <p:nvPr/>
        </p:nvSpPr>
        <p:spPr>
          <a:xfrm>
            <a:off x="4783773" y="4741693"/>
            <a:ext cx="4392488" cy="830997"/>
          </a:xfrm>
          <a:prstGeom prst="rect">
            <a:avLst/>
          </a:prstGeom>
          <a:noFill/>
        </p:spPr>
        <p:txBody>
          <a:bodyPr wrap="square" lIns="91440" tIns="45720" rIns="91440" bIns="45720">
            <a:spAutoFit/>
          </a:bodyPr>
          <a:lstStyle/>
          <a:p>
            <a:pPr algn="ctr"/>
            <a:r>
              <a:rPr lang="en-GB" sz="4800" b="1" dirty="0" smtClean="0">
                <a:solidFill>
                  <a:schemeClr val="accent6">
                    <a:lumMod val="75000"/>
                  </a:schemeClr>
                </a:solidFill>
                <a:effectLst>
                  <a:outerShdw blurRad="38100" dist="38100" dir="2700000" algn="tl">
                    <a:srgbClr val="000000">
                      <a:alpha val="43137"/>
                    </a:srgbClr>
                  </a:outerShdw>
                </a:effectLst>
                <a:latin typeface="AR CENA" pitchFamily="2" charset="0"/>
              </a:rPr>
              <a:t>Sexual Exploitation</a:t>
            </a:r>
            <a:endParaRPr lang="it-IT" sz="4800" b="1" cap="none" spc="0" dirty="0">
              <a:ln w="1905"/>
              <a:solidFill>
                <a:schemeClr val="accent6">
                  <a:lumMod val="75000"/>
                </a:schemeClr>
              </a:solidFill>
              <a:effectLst>
                <a:outerShdw blurRad="38100" dist="38100" dir="2700000" algn="tl">
                  <a:srgbClr val="000000">
                    <a:alpha val="43137"/>
                  </a:srgbClr>
                </a:outerShdw>
              </a:effectLst>
              <a:latin typeface="AR CENA" pitchFamily="2" charset="0"/>
              <a:cs typeface="Arabic Typesetting" panose="03020402040406030203" pitchFamily="66" charset="-78"/>
            </a:endParaRPr>
          </a:p>
        </p:txBody>
      </p:sp>
      <p:sp>
        <p:nvSpPr>
          <p:cNvPr id="8" name="Rettangolo 7"/>
          <p:cNvSpPr/>
          <p:nvPr/>
        </p:nvSpPr>
        <p:spPr>
          <a:xfrm>
            <a:off x="4149707" y="980728"/>
            <a:ext cx="4968552" cy="830997"/>
          </a:xfrm>
          <a:prstGeom prst="rect">
            <a:avLst/>
          </a:prstGeom>
          <a:noFill/>
        </p:spPr>
        <p:txBody>
          <a:bodyPr wrap="square" lIns="91440" tIns="45720" rIns="91440" bIns="45720">
            <a:spAutoFit/>
          </a:bodyPr>
          <a:lstStyle/>
          <a:p>
            <a:pPr algn="ctr"/>
            <a:r>
              <a:rPr lang="en-GB" sz="4800" b="1" dirty="0" smtClean="0">
                <a:solidFill>
                  <a:schemeClr val="accent6">
                    <a:lumMod val="75000"/>
                  </a:schemeClr>
                </a:solidFill>
                <a:effectLst>
                  <a:outerShdw blurRad="38100" dist="38100" dir="2700000" algn="tl">
                    <a:srgbClr val="000000">
                      <a:alpha val="43137"/>
                    </a:srgbClr>
                  </a:outerShdw>
                </a:effectLst>
                <a:latin typeface="AR DESTINE" pitchFamily="2" charset="0"/>
              </a:rPr>
              <a:t>Forced </a:t>
            </a:r>
            <a:r>
              <a:rPr lang="en-GB" sz="4800" b="1" dirty="0" err="1" smtClean="0">
                <a:solidFill>
                  <a:schemeClr val="accent6">
                    <a:lumMod val="75000"/>
                  </a:schemeClr>
                </a:solidFill>
                <a:effectLst>
                  <a:outerShdw blurRad="38100" dist="38100" dir="2700000" algn="tl">
                    <a:srgbClr val="000000">
                      <a:alpha val="43137"/>
                    </a:srgbClr>
                  </a:outerShdw>
                </a:effectLst>
                <a:latin typeface="AR DESTINE" pitchFamily="2" charset="0"/>
              </a:rPr>
              <a:t>labor</a:t>
            </a:r>
            <a:endParaRPr lang="it-IT" sz="4800" b="1" cap="none" spc="0" dirty="0">
              <a:ln w="1905"/>
              <a:solidFill>
                <a:schemeClr val="accent6">
                  <a:lumMod val="75000"/>
                </a:schemeClr>
              </a:solidFill>
              <a:effectLst>
                <a:outerShdw blurRad="38100" dist="38100" dir="2700000" algn="tl">
                  <a:srgbClr val="000000">
                    <a:alpha val="43137"/>
                  </a:srgbClr>
                </a:outerShdw>
              </a:effectLst>
              <a:latin typeface="AR DESTINE" pitchFamily="2" charset="0"/>
              <a:cs typeface="Arabic Typesetting" panose="03020402040406030203" pitchFamily="66" charset="-78"/>
            </a:endParaRPr>
          </a:p>
        </p:txBody>
      </p:sp>
      <p:sp>
        <p:nvSpPr>
          <p:cNvPr id="10" name="Rettangolo 9"/>
          <p:cNvSpPr/>
          <p:nvPr/>
        </p:nvSpPr>
        <p:spPr>
          <a:xfrm>
            <a:off x="251520" y="1581750"/>
            <a:ext cx="5292080" cy="707886"/>
          </a:xfrm>
          <a:prstGeom prst="rect">
            <a:avLst/>
          </a:prstGeom>
          <a:noFill/>
        </p:spPr>
        <p:txBody>
          <a:bodyPr wrap="square" lIns="91440" tIns="45720" rIns="91440" bIns="45720">
            <a:spAutoFit/>
          </a:bodyPr>
          <a:lstStyle/>
          <a:p>
            <a:pPr algn="ctr"/>
            <a:r>
              <a:rPr lang="en-GB" sz="4000" b="1" dirty="0" smtClean="0">
                <a:solidFill>
                  <a:schemeClr val="accent6">
                    <a:lumMod val="75000"/>
                  </a:schemeClr>
                </a:solidFill>
                <a:effectLst>
                  <a:outerShdw blurRad="38100" dist="38100" dir="2700000" algn="tl">
                    <a:srgbClr val="000000">
                      <a:alpha val="43137"/>
                    </a:srgbClr>
                  </a:outerShdw>
                </a:effectLst>
                <a:latin typeface="Broadway" pitchFamily="82" charset="0"/>
              </a:rPr>
              <a:t>Organ removal</a:t>
            </a:r>
            <a:endParaRPr lang="it-IT" sz="4000" b="1" cap="none" spc="0" dirty="0">
              <a:ln w="1905"/>
              <a:solidFill>
                <a:schemeClr val="accent6">
                  <a:lumMod val="75000"/>
                </a:schemeClr>
              </a:solidFill>
              <a:effectLst>
                <a:outerShdw blurRad="38100" dist="38100" dir="2700000" algn="tl">
                  <a:srgbClr val="000000">
                    <a:alpha val="43137"/>
                  </a:srgbClr>
                </a:outerShdw>
              </a:effectLst>
              <a:latin typeface="Broadway" pitchFamily="82" charset="0"/>
              <a:cs typeface="Arabic Typesetting" panose="03020402040406030203" pitchFamily="66" charset="-78"/>
            </a:endParaRPr>
          </a:p>
        </p:txBody>
      </p:sp>
      <p:sp>
        <p:nvSpPr>
          <p:cNvPr id="11" name="Rettangolo 10"/>
          <p:cNvSpPr/>
          <p:nvPr/>
        </p:nvSpPr>
        <p:spPr>
          <a:xfrm>
            <a:off x="179512" y="2280673"/>
            <a:ext cx="3347864" cy="646331"/>
          </a:xfrm>
          <a:prstGeom prst="rect">
            <a:avLst/>
          </a:prstGeom>
          <a:noFill/>
        </p:spPr>
        <p:txBody>
          <a:bodyPr wrap="square" lIns="91440" tIns="45720" rIns="91440" bIns="45720">
            <a:spAutoFit/>
          </a:bodyPr>
          <a:lstStyle/>
          <a:p>
            <a:r>
              <a:rPr lang="en-GB" sz="3600" b="1" dirty="0" smtClean="0">
                <a:solidFill>
                  <a:schemeClr val="accent6">
                    <a:lumMod val="75000"/>
                  </a:schemeClr>
                </a:solidFill>
                <a:effectLst>
                  <a:outerShdw blurRad="38100" dist="38100" dir="2700000" algn="tl">
                    <a:srgbClr val="000000">
                      <a:alpha val="43137"/>
                    </a:srgbClr>
                  </a:outerShdw>
                </a:effectLst>
                <a:latin typeface="Eras Bold ITC" pitchFamily="34" charset="0"/>
              </a:rPr>
              <a:t>Begging</a:t>
            </a:r>
            <a:endParaRPr lang="it-IT" sz="3600" b="1" cap="none" spc="0" dirty="0">
              <a:ln w="1905"/>
              <a:solidFill>
                <a:schemeClr val="accent6">
                  <a:lumMod val="75000"/>
                </a:schemeClr>
              </a:solidFill>
              <a:effectLst>
                <a:outerShdw blurRad="38100" dist="38100" dir="2700000" algn="tl">
                  <a:srgbClr val="000000">
                    <a:alpha val="43137"/>
                  </a:srgbClr>
                </a:outerShdw>
              </a:effectLst>
              <a:latin typeface="Eras Bold ITC" pitchFamily="34" charset="0"/>
              <a:cs typeface="Arabic Typesetting" panose="03020402040406030203" pitchFamily="66" charset="-78"/>
            </a:endParaRPr>
          </a:p>
        </p:txBody>
      </p:sp>
      <p:sp>
        <p:nvSpPr>
          <p:cNvPr id="12" name="Rettangolo 11"/>
          <p:cNvSpPr/>
          <p:nvPr/>
        </p:nvSpPr>
        <p:spPr>
          <a:xfrm>
            <a:off x="3707904" y="3789040"/>
            <a:ext cx="5292080" cy="830997"/>
          </a:xfrm>
          <a:prstGeom prst="rect">
            <a:avLst/>
          </a:prstGeom>
          <a:noFill/>
        </p:spPr>
        <p:txBody>
          <a:bodyPr wrap="square" lIns="91440" tIns="45720" rIns="91440" bIns="45720">
            <a:spAutoFit/>
          </a:bodyPr>
          <a:lstStyle/>
          <a:p>
            <a:pPr algn="ctr"/>
            <a:r>
              <a:rPr lang="en-GB" sz="4800" b="1" dirty="0" smtClean="0">
                <a:solidFill>
                  <a:schemeClr val="accent6">
                    <a:lumMod val="75000"/>
                  </a:schemeClr>
                </a:solidFill>
                <a:effectLst>
                  <a:outerShdw blurRad="38100" dist="38100" dir="2700000" algn="tl">
                    <a:srgbClr val="000000">
                      <a:alpha val="43137"/>
                    </a:srgbClr>
                  </a:outerShdw>
                </a:effectLst>
                <a:latin typeface="AR BERKLEY" pitchFamily="2" charset="0"/>
              </a:rPr>
              <a:t>Criminal Acts</a:t>
            </a:r>
            <a:endParaRPr lang="it-IT" sz="4800" b="1" cap="none" spc="0" dirty="0">
              <a:ln w="1905"/>
              <a:solidFill>
                <a:schemeClr val="accent6">
                  <a:lumMod val="75000"/>
                </a:schemeClr>
              </a:solidFill>
              <a:effectLst>
                <a:outerShdw blurRad="38100" dist="38100" dir="2700000" algn="tl">
                  <a:srgbClr val="000000">
                    <a:alpha val="43137"/>
                  </a:srgbClr>
                </a:outerShdw>
              </a:effectLst>
              <a:latin typeface="AR BERKLEY" pitchFamily="2" charset="0"/>
              <a:cs typeface="Arabic Typesetting" panose="03020402040406030203" pitchFamily="66" charset="-78"/>
            </a:endParaRPr>
          </a:p>
        </p:txBody>
      </p:sp>
      <p:sp>
        <p:nvSpPr>
          <p:cNvPr id="13" name="Rettangolo 12"/>
          <p:cNvSpPr/>
          <p:nvPr/>
        </p:nvSpPr>
        <p:spPr>
          <a:xfrm>
            <a:off x="174308" y="4763358"/>
            <a:ext cx="5292080" cy="707886"/>
          </a:xfrm>
          <a:prstGeom prst="rect">
            <a:avLst/>
          </a:prstGeom>
          <a:noFill/>
        </p:spPr>
        <p:txBody>
          <a:bodyPr wrap="square" lIns="91440" tIns="45720" rIns="91440" bIns="45720">
            <a:spAutoFit/>
          </a:bodyPr>
          <a:lstStyle/>
          <a:p>
            <a:r>
              <a:rPr lang="en-GB" sz="4000" b="1" dirty="0" smtClean="0">
                <a:solidFill>
                  <a:schemeClr val="accent6">
                    <a:lumMod val="75000"/>
                  </a:schemeClr>
                </a:solidFill>
                <a:effectLst>
                  <a:outerShdw blurRad="38100" dist="38100" dir="2700000" algn="tl">
                    <a:srgbClr val="000000">
                      <a:alpha val="43137"/>
                    </a:srgbClr>
                  </a:outerShdw>
                </a:effectLst>
                <a:latin typeface="Courier New" pitchFamily="49" charset="0"/>
                <a:cs typeface="Courier New" pitchFamily="49" charset="0"/>
              </a:rPr>
              <a:t>Forced Marriage</a:t>
            </a:r>
            <a:endParaRPr lang="it-IT" sz="4000" b="1" cap="none" spc="0" dirty="0">
              <a:ln w="1905"/>
              <a:solidFill>
                <a:schemeClr val="accent6">
                  <a:lumMod val="75000"/>
                </a:schemeClr>
              </a:solidFill>
              <a:effectLst>
                <a:outerShdw blurRad="38100" dist="38100" dir="2700000" algn="tl">
                  <a:srgbClr val="000000">
                    <a:alpha val="43137"/>
                  </a:srgbClr>
                </a:outerShdw>
              </a:effectLst>
              <a:latin typeface="Courier New" pitchFamily="49" charset="0"/>
              <a:cs typeface="Courier New" pitchFamily="49" charset="0"/>
            </a:endParaRPr>
          </a:p>
        </p:txBody>
      </p:sp>
    </p:spTree>
    <p:extLst>
      <p:ext uri="{BB962C8B-B14F-4D97-AF65-F5344CB8AC3E}">
        <p14:creationId xmlns:p14="http://schemas.microsoft.com/office/powerpoint/2010/main" xmlns="" val="32557156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sultati immagini per MAFALDA"/>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b="7450"/>
          <a:stretch/>
        </p:blipFill>
        <p:spPr bwMode="auto">
          <a:xfrm>
            <a:off x="1043608" y="2348880"/>
            <a:ext cx="6481015" cy="4314792"/>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ttangolo 3"/>
          <p:cNvSpPr/>
          <p:nvPr/>
        </p:nvSpPr>
        <p:spPr>
          <a:xfrm>
            <a:off x="251519" y="476672"/>
            <a:ext cx="8651229" cy="1815882"/>
          </a:xfrm>
          <a:prstGeom prst="rect">
            <a:avLst/>
          </a:prstGeom>
        </p:spPr>
        <p:txBody>
          <a:bodyPr wrap="square">
            <a:spAutoFit/>
          </a:bodyPr>
          <a:lstStyle/>
          <a:p>
            <a:r>
              <a:rPr lang="en-US" sz="2400" dirty="0" smtClean="0"/>
              <a:t>V. GLOBAL INEQUALITY : (LS 48)</a:t>
            </a:r>
            <a:r>
              <a:rPr lang="en-US" dirty="0" smtClean="0"/>
              <a:t> </a:t>
            </a:r>
            <a:r>
              <a:rPr lang="en-US" sz="2800" dirty="0" smtClean="0"/>
              <a:t>The </a:t>
            </a:r>
            <a:r>
              <a:rPr lang="en-US" sz="2800" b="1" dirty="0" smtClean="0">
                <a:solidFill>
                  <a:srgbClr val="D56509"/>
                </a:solidFill>
              </a:rPr>
              <a:t>human</a:t>
            </a:r>
            <a:r>
              <a:rPr lang="en-US" sz="2800" dirty="0" smtClean="0"/>
              <a:t> environment and the </a:t>
            </a:r>
            <a:r>
              <a:rPr lang="en-US" sz="2800" b="1" dirty="0" smtClean="0">
                <a:solidFill>
                  <a:srgbClr val="D56509"/>
                </a:solidFill>
              </a:rPr>
              <a:t>natural </a:t>
            </a:r>
            <a:r>
              <a:rPr lang="en-US" sz="2800" dirty="0" smtClean="0"/>
              <a:t>environment </a:t>
            </a:r>
            <a:r>
              <a:rPr lang="en-US" sz="2800" b="1" dirty="0" smtClean="0">
                <a:solidFill>
                  <a:srgbClr val="D56509"/>
                </a:solidFill>
              </a:rPr>
              <a:t>deteriorate together</a:t>
            </a:r>
            <a:r>
              <a:rPr lang="en-US" sz="2800" dirty="0" smtClean="0"/>
              <a:t>; we cannot adequately combat environmental degradation unless we attend to causes related to human and social degradation. </a:t>
            </a:r>
            <a:endParaRPr lang="en-US" sz="2800" dirty="0"/>
          </a:p>
        </p:txBody>
      </p:sp>
    </p:spTree>
    <p:extLst>
      <p:ext uri="{BB962C8B-B14F-4D97-AF65-F5344CB8AC3E}">
        <p14:creationId xmlns:p14="http://schemas.microsoft.com/office/powerpoint/2010/main" xmlns="" val="4089636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88640"/>
            <a:ext cx="8568952" cy="6617196"/>
          </a:xfrm>
          <a:prstGeom prst="rect">
            <a:avLst/>
          </a:prstGeom>
        </p:spPr>
        <p:txBody>
          <a:bodyPr wrap="square">
            <a:spAutoFit/>
          </a:bodyPr>
          <a:lstStyle/>
          <a:p>
            <a:r>
              <a:rPr lang="en-US" sz="2400" dirty="0" smtClean="0"/>
              <a:t>…“</a:t>
            </a:r>
            <a:r>
              <a:rPr lang="en-US" sz="2400" dirty="0"/>
              <a:t>even though the international community has adopted numerous agreements aimed at ending slavery in all its forms, and has launched various strategies to combat this phenomenon, millions of people today – children, women and men of all ages – are deprived of freedom and forced to live in conditions akin to slavery… </a:t>
            </a:r>
            <a:endParaRPr lang="en-US" sz="2400" dirty="0" smtClean="0"/>
          </a:p>
          <a:p>
            <a:endParaRPr lang="en-US" sz="2400" dirty="0" smtClean="0"/>
          </a:p>
          <a:p>
            <a:r>
              <a:rPr lang="en-US" sz="2400" dirty="0" smtClean="0"/>
              <a:t>Today</a:t>
            </a:r>
            <a:r>
              <a:rPr lang="en-US" sz="2400" dirty="0"/>
              <a:t>, as in the past, slavery is rooted in a notion of the human person that allows him or her to be treated as an object… </a:t>
            </a:r>
            <a:endParaRPr lang="en-US" sz="2400" dirty="0" smtClean="0"/>
          </a:p>
          <a:p>
            <a:endParaRPr lang="en-US" sz="2400" dirty="0"/>
          </a:p>
          <a:p>
            <a:r>
              <a:rPr lang="en-US" sz="2400" dirty="0" smtClean="0"/>
              <a:t>Whether </a:t>
            </a:r>
            <a:r>
              <a:rPr lang="en-US" sz="2400" dirty="0"/>
              <a:t>by coercion, or deception, or by physical or psychological duress, human persons created in the image and likeness of God are deprived of their freedom, sold and reduced to being the property of others. They are treated as means to an end… [Criminal networks] are skilled in using modern means of communication as a way of luring young men and women in various parts of the world</a:t>
            </a:r>
            <a:r>
              <a:rPr lang="en-US" sz="2400" dirty="0" smtClean="0"/>
              <a:t>”.</a:t>
            </a:r>
          </a:p>
          <a:p>
            <a:endParaRPr lang="en-US" sz="2000" dirty="0"/>
          </a:p>
          <a:p>
            <a:r>
              <a:rPr lang="en-US" sz="2000" dirty="0" smtClean="0"/>
              <a:t> </a:t>
            </a:r>
            <a:endParaRPr lang="en-GB" dirty="0"/>
          </a:p>
        </p:txBody>
      </p:sp>
    </p:spTree>
    <p:extLst>
      <p:ext uri="{BB962C8B-B14F-4D97-AF65-F5344CB8AC3E}">
        <p14:creationId xmlns:p14="http://schemas.microsoft.com/office/powerpoint/2010/main" xmlns="" val="4288306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91470" y="692696"/>
            <a:ext cx="8673018" cy="3785652"/>
          </a:xfrm>
          <a:prstGeom prst="rect">
            <a:avLst/>
          </a:prstGeom>
        </p:spPr>
        <p:txBody>
          <a:bodyPr wrap="square">
            <a:spAutoFit/>
          </a:bodyPr>
          <a:lstStyle/>
          <a:p>
            <a:r>
              <a:rPr lang="en-US" sz="2000" dirty="0" smtClean="0"/>
              <a:t> </a:t>
            </a:r>
            <a:r>
              <a:rPr lang="en-US" sz="2400" dirty="0" smtClean="0"/>
              <a:t>A </a:t>
            </a:r>
            <a:r>
              <a:rPr lang="en-US" sz="2400" dirty="0"/>
              <a:t>perversion that exceeds all limits when it subjugates women and then forces them to abort. An abomination that goes to the length of kidnapping persons for the sake of selling their organs. </a:t>
            </a:r>
            <a:endParaRPr lang="en-US" sz="2400" dirty="0" smtClean="0"/>
          </a:p>
          <a:p>
            <a:endParaRPr lang="en-US" sz="2400" dirty="0"/>
          </a:p>
          <a:p>
            <a:r>
              <a:rPr lang="en-US" sz="2400" dirty="0" smtClean="0"/>
              <a:t>Trafficking </a:t>
            </a:r>
            <a:r>
              <a:rPr lang="en-US" sz="2400" dirty="0"/>
              <a:t>in persons and other contemporary forms of enslavement are a worldwide problem that needs to be taken seriously by humanity as a whole: “since criminal organizations employ global networks to achieve their goals, efforts to eliminate this phenomenon also demand a common and, indeed, a global effort on the part of various sectors of society</a:t>
            </a:r>
            <a:r>
              <a:rPr lang="en-US" sz="2400" dirty="0" smtClean="0"/>
              <a:t>”.</a:t>
            </a:r>
            <a:r>
              <a:rPr lang="en-US" sz="2000" dirty="0" smtClean="0"/>
              <a:t> (FT 24)</a:t>
            </a:r>
            <a:endParaRPr lang="en-GB" sz="2000" dirty="0"/>
          </a:p>
        </p:txBody>
      </p:sp>
    </p:spTree>
    <p:extLst>
      <p:ext uri="{BB962C8B-B14F-4D97-AF65-F5344CB8AC3E}">
        <p14:creationId xmlns:p14="http://schemas.microsoft.com/office/powerpoint/2010/main" xmlns="" val="2245180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9136112" cy="6858000"/>
          </a:xfrm>
          <a:prstGeom prst="rect">
            <a:avLst/>
          </a:prstGeom>
          <a:solidFill>
            <a:srgbClr val="F6AD59"/>
          </a:solidFill>
          <a:ln>
            <a:solidFill>
              <a:srgbClr val="F6AD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xmlns="" val="0"/>
              </a:ext>
            </a:extLst>
          </a:blip>
          <a:srcRect t="-357" r="13087"/>
          <a:stretch/>
        </p:blipFill>
        <p:spPr>
          <a:xfrm>
            <a:off x="-24420" y="-198784"/>
            <a:ext cx="9160531" cy="7056784"/>
          </a:xfrm>
          <a:prstGeom prst="rect">
            <a:avLst/>
          </a:prstGeom>
        </p:spPr>
      </p:pic>
      <p:sp>
        <p:nvSpPr>
          <p:cNvPr id="8" name="CasellaDiTesto 7"/>
          <p:cNvSpPr txBox="1"/>
          <p:nvPr/>
        </p:nvSpPr>
        <p:spPr>
          <a:xfrm>
            <a:off x="179512" y="764704"/>
            <a:ext cx="8640959" cy="5816977"/>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GB" sz="4400" b="1" dirty="0" smtClean="0">
                <a:solidFill>
                  <a:schemeClr val="bg1"/>
                </a:solidFill>
                <a:effectLst>
                  <a:outerShdw blurRad="63500" dist="38100" dir="10800000" algn="r" rotWithShape="0">
                    <a:prstClr val="black">
                      <a:alpha val="72000"/>
                    </a:prstClr>
                  </a:outerShdw>
                </a:effectLst>
              </a:rPr>
              <a:t>When spider webs unite, </a:t>
            </a:r>
          </a:p>
          <a:p>
            <a:pPr algn="ctr"/>
            <a:r>
              <a:rPr lang="en-GB" sz="4400" b="1" dirty="0" smtClean="0">
                <a:solidFill>
                  <a:schemeClr val="bg1"/>
                </a:solidFill>
                <a:effectLst>
                  <a:outerShdw blurRad="63500" dist="38100" dir="10800000" algn="r" rotWithShape="0">
                    <a:prstClr val="black">
                      <a:alpha val="72000"/>
                    </a:prstClr>
                  </a:outerShdw>
                </a:effectLst>
              </a:rPr>
              <a:t>they can tie up a lion </a:t>
            </a:r>
          </a:p>
          <a:p>
            <a:pPr algn="ctr"/>
            <a:endParaRPr lang="en-GB" sz="4400" b="1" dirty="0">
              <a:solidFill>
                <a:schemeClr val="bg1"/>
              </a:solidFill>
              <a:effectLst>
                <a:outerShdw blurRad="38100" dist="38100" dir="2700000" algn="tl">
                  <a:srgbClr val="000000">
                    <a:alpha val="43137"/>
                  </a:srgbClr>
                </a:outerShdw>
              </a:effectLst>
            </a:endParaRPr>
          </a:p>
          <a:p>
            <a:pPr algn="ctr"/>
            <a:r>
              <a:rPr lang="en-GB" sz="4400" b="1" dirty="0" smtClean="0">
                <a:solidFill>
                  <a:schemeClr val="bg1"/>
                </a:solidFill>
                <a:effectLst>
                  <a:outerShdw blurRad="38100" dist="38100" dir="2700000" algn="tl">
                    <a:srgbClr val="000000">
                      <a:alpha val="43137"/>
                    </a:srgbClr>
                  </a:outerShdw>
                </a:effectLst>
              </a:rPr>
              <a:t/>
            </a:r>
            <a:br>
              <a:rPr lang="en-GB" sz="4400" b="1" dirty="0" smtClean="0">
                <a:solidFill>
                  <a:schemeClr val="bg1"/>
                </a:solidFill>
                <a:effectLst>
                  <a:outerShdw blurRad="38100" dist="38100" dir="2700000" algn="tl">
                    <a:srgbClr val="000000">
                      <a:alpha val="43137"/>
                    </a:srgbClr>
                  </a:outerShdw>
                </a:effectLst>
              </a:rPr>
            </a:br>
            <a:endParaRPr lang="en-GB" sz="4400" b="1" dirty="0">
              <a:solidFill>
                <a:schemeClr val="bg1"/>
              </a:solidFill>
              <a:effectLst>
                <a:outerShdw blurRad="38100" dist="38100" dir="2700000" algn="tl">
                  <a:srgbClr val="000000">
                    <a:alpha val="43137"/>
                  </a:srgbClr>
                </a:outerShdw>
              </a:effectLst>
            </a:endParaRPr>
          </a:p>
          <a:p>
            <a:pPr algn="ctr"/>
            <a:r>
              <a:rPr lang="en-GB" sz="4400" b="1" dirty="0" smtClean="0">
                <a:solidFill>
                  <a:schemeClr val="accent6">
                    <a:lumMod val="20000"/>
                    <a:lumOff val="80000"/>
                  </a:schemeClr>
                </a:solidFill>
                <a:effectLst>
                  <a:outerShdw blurRad="38100" dist="38100" dir="2700000" algn="tl">
                    <a:srgbClr val="000000">
                      <a:alpha val="43137"/>
                    </a:srgbClr>
                  </a:outerShdw>
                </a:effectLst>
              </a:rPr>
              <a:t>If you want to go fast, go alone. </a:t>
            </a:r>
          </a:p>
          <a:p>
            <a:pPr algn="ctr"/>
            <a:r>
              <a:rPr lang="en-GB" sz="4400" b="1" dirty="0" smtClean="0">
                <a:solidFill>
                  <a:schemeClr val="accent6">
                    <a:lumMod val="20000"/>
                    <a:lumOff val="80000"/>
                  </a:schemeClr>
                </a:solidFill>
                <a:effectLst>
                  <a:outerShdw blurRad="38100" dist="38100" dir="2700000" algn="tl">
                    <a:srgbClr val="000000">
                      <a:alpha val="43137"/>
                    </a:srgbClr>
                  </a:outerShdw>
                </a:effectLst>
              </a:rPr>
              <a:t>If you want to go far, go together. </a:t>
            </a:r>
          </a:p>
          <a:p>
            <a:pPr algn="ctr"/>
            <a:endParaRPr lang="en-GB" sz="3200" b="1" dirty="0">
              <a:solidFill>
                <a:schemeClr val="bg1"/>
              </a:solidFill>
              <a:effectLst>
                <a:outerShdw blurRad="38100" dist="38100" dir="2700000" algn="tl">
                  <a:srgbClr val="000000">
                    <a:alpha val="43137"/>
                  </a:srgbClr>
                </a:outerShdw>
              </a:effectLst>
            </a:endParaRPr>
          </a:p>
          <a:p>
            <a:pPr algn="ctr"/>
            <a:r>
              <a:rPr lang="en-GB" sz="3200" b="1" dirty="0" smtClean="0">
                <a:solidFill>
                  <a:schemeClr val="bg1"/>
                </a:solidFill>
                <a:effectLst>
                  <a:outerShdw blurRad="38100" dist="38100" dir="2700000" algn="tl">
                    <a:srgbClr val="000000">
                      <a:alpha val="43137"/>
                    </a:srgbClr>
                  </a:outerShdw>
                </a:effectLst>
              </a:rPr>
              <a:t>(African Proverbs) </a:t>
            </a:r>
            <a:endParaRPr lang="en-GB"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376120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6512" y="5949280"/>
            <a:ext cx="9180512" cy="723900"/>
          </a:xfrm>
          <a:prstGeom prst="rect">
            <a:avLst/>
          </a:prstGeom>
        </p:spPr>
      </p:pic>
      <p:pic>
        <p:nvPicPr>
          <p:cNvPr id="2" name="Immagine 1"/>
          <p:cNvPicPr>
            <a:picLocks noChangeAspect="1"/>
          </p:cNvPicPr>
          <p:nvPr/>
        </p:nvPicPr>
        <p:blipFill rotWithShape="1">
          <a:blip r:embed="rId2" cstate="print">
            <a:extLst>
              <a:ext uri="{28A0092B-C50C-407E-A947-70E740481C1C}">
                <a14:useLocalDpi xmlns:a14="http://schemas.microsoft.com/office/drawing/2010/main" xmlns="" val="0"/>
              </a:ext>
            </a:extLst>
          </a:blip>
          <a:srcRect l="3473" t="110" r="52" b="-110"/>
          <a:stretch/>
        </p:blipFill>
        <p:spPr>
          <a:xfrm>
            <a:off x="1691680" y="5949280"/>
            <a:ext cx="7302382" cy="723900"/>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1886" y="-171400"/>
            <a:ext cx="9226602" cy="6149530"/>
          </a:xfrm>
          <a:prstGeom prst="rect">
            <a:avLst/>
          </a:prstGeom>
        </p:spPr>
      </p:pic>
      <p:sp>
        <p:nvSpPr>
          <p:cNvPr id="3" name="Rettangolo 2"/>
          <p:cNvSpPr/>
          <p:nvPr/>
        </p:nvSpPr>
        <p:spPr>
          <a:xfrm>
            <a:off x="216024" y="5243135"/>
            <a:ext cx="9108504" cy="1354217"/>
          </a:xfrm>
          <a:prstGeom prst="rect">
            <a:avLst/>
          </a:prstGeom>
          <a:noFill/>
          <a:ln>
            <a:noFill/>
          </a:ln>
        </p:spPr>
        <p:txBody>
          <a:bodyPr wrap="square" lIns="91440" tIns="45720" rIns="91440" bIns="45720">
            <a:spAutoFit/>
          </a:bodyPr>
          <a:lstStyle/>
          <a:p>
            <a:r>
              <a:rPr lang="it-IT" sz="4800" b="1" dirty="0" smtClean="0">
                <a:ln w="18415" cmpd="sng">
                  <a:noFill/>
                  <a:prstDash val="solid"/>
                </a:ln>
                <a:solidFill>
                  <a:schemeClr val="bg1"/>
                </a:solidFill>
                <a:effectLst>
                  <a:innerShdw blurRad="63500" dist="50800" dir="13500000">
                    <a:prstClr val="black">
                      <a:alpha val="50000"/>
                    </a:prstClr>
                  </a:innerShdw>
                </a:effectLst>
                <a:latin typeface="Malgun Gothic" panose="020B0503020000020004" pitchFamily="34" charset="-127"/>
                <a:ea typeface="Malgun Gothic" panose="020B0503020000020004" pitchFamily="34" charset="-127"/>
              </a:rPr>
              <a:t>Talitha Kum International</a:t>
            </a:r>
          </a:p>
          <a:p>
            <a:endParaRPr lang="it-IT" sz="1100" dirty="0">
              <a:ln w="18415" cmpd="sng">
                <a:noFill/>
                <a:prstDash val="solid"/>
              </a:ln>
              <a:solidFill>
                <a:srgbClr val="F29554"/>
              </a:solidFill>
              <a:effectLst>
                <a:outerShdw blurRad="63500" dir="3600000" algn="tl" rotWithShape="0">
                  <a:srgbClr val="000000">
                    <a:alpha val="70000"/>
                  </a:srgbClr>
                </a:outerShdw>
              </a:effectLst>
              <a:latin typeface="Malgun Gothic" panose="020B0503020000020004" pitchFamily="34" charset="-127"/>
              <a:ea typeface="Malgun Gothic" panose="020B0503020000020004" pitchFamily="34" charset="-127"/>
            </a:endParaRPr>
          </a:p>
          <a:p>
            <a:r>
              <a:rPr lang="it-IT"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algun Gothic" panose="020B0503020000020004" pitchFamily="34" charset="-127"/>
                <a:ea typeface="Malgun Gothic" panose="020B0503020000020004" pitchFamily="34" charset="-127"/>
              </a:rPr>
              <a:t>by Sr. Gabriella Bottani, </a:t>
            </a:r>
            <a:r>
              <a:rPr lang="it-IT"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algun Gothic" panose="020B0503020000020004" pitchFamily="34" charset="-127"/>
                <a:ea typeface="Malgun Gothic" panose="020B0503020000020004" pitchFamily="34" charset="-127"/>
              </a:rPr>
              <a:t>smc</a:t>
            </a:r>
            <a:endParaRPr lang="it-IT"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xmlns="" val="1234890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REAT ART Fotomurale – Mappamondo in Bianco e Nero – Quadro Murale ..."/>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9524" r="5475" b="9510"/>
          <a:stretch/>
        </p:blipFill>
        <p:spPr bwMode="auto">
          <a:xfrm>
            <a:off x="0" y="188640"/>
            <a:ext cx="9144000" cy="6021288"/>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524328" y="4509120"/>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8460432" y="5085184"/>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283968" y="3429000"/>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811623" y="4681590"/>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076056" y="4421058"/>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518284" y="3439141"/>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215198" y="3429000"/>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018589" y="3771838"/>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171288" y="382901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169600" y="2607502"/>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622620" y="3639845"/>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436368" y="2564904"/>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744522" y="3295130"/>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724033" y="3847082"/>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41985" y="247769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932704" y="3991652"/>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315657" y="2476435"/>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211321" y="3278011"/>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212090" y="2913627"/>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228184" y="3474892"/>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123848" y="300884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923298" y="279303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598519" y="237446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646583" y="230818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598519" y="2117751"/>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065207" y="2012078"/>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064376" y="2417064"/>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0"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492639" y="1997495"/>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1"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653085" y="220821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2"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979712" y="237446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3"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555776" y="222662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4"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3099671" y="4139403"/>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5"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71041" y="2983477"/>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6"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47105" y="300884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7"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996877" y="3169691"/>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8"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272662" y="3395137"/>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39"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451440" y="352421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0"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347105" y="375247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1"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704919" y="452182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2"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681406" y="4329841"/>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3"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995336" y="4558848"/>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4"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415788" y="3305686"/>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610589" y="3114635"/>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242748" y="3248418"/>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163334" y="3153199"/>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8"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899171" y="3199284"/>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49" name="Picture 3" descr="C:\Users\Utente\Desktop\mano arancione.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811623" y="4372412"/>
            <a:ext cx="208671" cy="190438"/>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Immagine 5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08104" y="124220"/>
            <a:ext cx="3314075" cy="1017636"/>
          </a:xfrm>
          <a:prstGeom prst="rect">
            <a:avLst/>
          </a:prstGeom>
        </p:spPr>
      </p:pic>
      <p:sp>
        <p:nvSpPr>
          <p:cNvPr id="2" name="Rettangolo 1"/>
          <p:cNvSpPr/>
          <p:nvPr/>
        </p:nvSpPr>
        <p:spPr>
          <a:xfrm>
            <a:off x="126336" y="5838229"/>
            <a:ext cx="4899098" cy="769441"/>
          </a:xfrm>
          <a:prstGeom prst="rect">
            <a:avLst/>
          </a:prstGeom>
          <a:noFill/>
        </p:spPr>
        <p:txBody>
          <a:bodyPr wrap="none" lIns="91440" tIns="45720" rIns="91440" bIns="45720">
            <a:spAutoFit/>
          </a:bodyPr>
          <a:lstStyle/>
          <a:p>
            <a:pPr algn="ctr"/>
            <a:r>
              <a:rPr lang="it-IT" sz="4400" cap="none" spc="0" dirty="0" smtClean="0">
                <a:ln w="31550" cmpd="sng">
                  <a:solidFill>
                    <a:srgbClr val="FF7D4F"/>
                  </a:solidFill>
                  <a:prstDash val="solid"/>
                </a:ln>
                <a:solidFill>
                  <a:srgbClr val="FF7D4F"/>
                </a:solidFill>
                <a:latin typeface="Montserrat Medium" pitchFamily="50" charset="0"/>
              </a:rPr>
              <a:t>56 </a:t>
            </a:r>
            <a:r>
              <a:rPr lang="it-IT" sz="4400" cap="none" spc="0" dirty="0" err="1" smtClean="0">
                <a:ln w="31550" cmpd="sng">
                  <a:solidFill>
                    <a:srgbClr val="FF7D4F"/>
                  </a:solidFill>
                  <a:prstDash val="solid"/>
                </a:ln>
                <a:solidFill>
                  <a:srgbClr val="FF7D4F"/>
                </a:solidFill>
                <a:latin typeface="Montserrat Medium" pitchFamily="50" charset="0"/>
              </a:rPr>
              <a:t>active</a:t>
            </a:r>
            <a:r>
              <a:rPr lang="it-IT" sz="4400" cap="none" spc="0" dirty="0" smtClean="0">
                <a:ln w="31550" cmpd="sng">
                  <a:solidFill>
                    <a:srgbClr val="FF7D4F"/>
                  </a:solidFill>
                  <a:prstDash val="solid"/>
                </a:ln>
                <a:solidFill>
                  <a:srgbClr val="FF7D4F"/>
                </a:solidFill>
                <a:latin typeface="Montserrat Medium" pitchFamily="50" charset="0"/>
              </a:rPr>
              <a:t> </a:t>
            </a:r>
            <a:r>
              <a:rPr lang="it-IT" sz="4400" cap="none" spc="0" dirty="0" err="1" smtClean="0">
                <a:ln w="31550" cmpd="sng">
                  <a:solidFill>
                    <a:srgbClr val="FF7D4F"/>
                  </a:solidFill>
                  <a:prstDash val="solid"/>
                </a:ln>
                <a:solidFill>
                  <a:srgbClr val="FF7D4F"/>
                </a:solidFill>
                <a:latin typeface="Montserrat Medium" pitchFamily="50" charset="0"/>
              </a:rPr>
              <a:t>groups</a:t>
            </a:r>
            <a:endParaRPr lang="it-IT" sz="4400" cap="none" spc="0" dirty="0">
              <a:ln w="31550" cmpd="sng">
                <a:solidFill>
                  <a:srgbClr val="FF7D4F"/>
                </a:solidFill>
                <a:prstDash val="solid"/>
              </a:ln>
              <a:solidFill>
                <a:srgbClr val="FF7D4F"/>
              </a:solidFill>
              <a:latin typeface="Montserrat Medium" pitchFamily="50" charset="0"/>
            </a:endParaRPr>
          </a:p>
        </p:txBody>
      </p:sp>
    </p:spTree>
    <p:extLst>
      <p:ext uri="{BB962C8B-B14F-4D97-AF65-F5344CB8AC3E}">
        <p14:creationId xmlns:p14="http://schemas.microsoft.com/office/powerpoint/2010/main" xmlns="" val="349484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888" y="7937"/>
            <a:ext cx="9136112" cy="6858000"/>
          </a:xfrm>
          <a:prstGeom prst="rect">
            <a:avLst/>
          </a:prstGeom>
          <a:solidFill>
            <a:srgbClr val="FDD3A0"/>
          </a:solidFill>
          <a:ln>
            <a:solidFill>
              <a:srgbClr val="FDD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FF7D4F"/>
              </a:solidFill>
              <a:effectLst>
                <a:outerShdw blurRad="38100" dist="38100" dir="2700000" algn="tl">
                  <a:srgbClr val="000000">
                    <a:alpha val="43137"/>
                  </a:srgbClr>
                </a:outerShdw>
              </a:effectLst>
            </a:endParaRPr>
          </a:p>
        </p:txBody>
      </p:sp>
      <p:pic>
        <p:nvPicPr>
          <p:cNvPr id="1030" name="Picture 6" descr="Risultati immagini per pope franci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19478"/>
          <a:stretch/>
        </p:blipFill>
        <p:spPr bwMode="auto">
          <a:xfrm flipH="1">
            <a:off x="937859" y="84684"/>
            <a:ext cx="8224836" cy="680962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AutoShape 2" descr="Risultati immagini per uscsah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Risultati immagini per uscsah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Risultati immagini per uscsah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Rettangolo 9"/>
          <p:cNvSpPr/>
          <p:nvPr/>
        </p:nvSpPr>
        <p:spPr>
          <a:xfrm>
            <a:off x="113708" y="980728"/>
            <a:ext cx="6330499" cy="5355312"/>
          </a:xfrm>
          <a:prstGeom prst="rect">
            <a:avLst/>
          </a:prstGeom>
        </p:spPr>
        <p:txBody>
          <a:bodyPr wrap="square">
            <a:spAutoFit/>
          </a:bodyPr>
          <a:lstStyle/>
          <a:p>
            <a:r>
              <a:rPr lang="en-US" sz="4000" b="1" dirty="0" smtClean="0">
                <a:solidFill>
                  <a:srgbClr val="C95940"/>
                </a:solidFill>
                <a:effectLst>
                  <a:outerShdw blurRad="38100" dist="38100" dir="2700000" algn="tl">
                    <a:srgbClr val="000000">
                      <a:alpha val="43137"/>
                    </a:srgbClr>
                  </a:outerShdw>
                </a:effectLst>
              </a:rPr>
              <a:t>Among so many open wounds in our world, </a:t>
            </a:r>
            <a:r>
              <a:rPr lang="en-US" sz="4400" b="1" dirty="0" smtClean="0">
                <a:solidFill>
                  <a:srgbClr val="FF7D4F"/>
                </a:solidFill>
                <a:effectLst>
                  <a:outerShdw blurRad="38100" dist="38100" dir="2700000" algn="tl">
                    <a:srgbClr val="000000">
                      <a:alpha val="43137"/>
                    </a:srgbClr>
                  </a:outerShdw>
                </a:effectLst>
              </a:rPr>
              <a:t>one of the most troubling</a:t>
            </a:r>
            <a:r>
              <a:rPr lang="en-US" sz="4000" b="1" dirty="0" smtClean="0">
                <a:solidFill>
                  <a:srgbClr val="C95940"/>
                </a:solidFill>
                <a:effectLst>
                  <a:outerShdw blurRad="38100" dist="38100" dir="2700000" algn="tl">
                    <a:srgbClr val="000000">
                      <a:alpha val="43137"/>
                    </a:srgbClr>
                  </a:outerShdw>
                </a:effectLst>
              </a:rPr>
              <a:t> is the trade in human beings, … which violates the God-given dignity of so many of our brothers and sisters [...].</a:t>
            </a:r>
          </a:p>
          <a:p>
            <a:endParaRPr lang="en-US" dirty="0" smtClean="0"/>
          </a:p>
          <a:p>
            <a:r>
              <a:rPr lang="en-US" dirty="0" smtClean="0"/>
              <a:t>Pope </a:t>
            </a:r>
            <a:r>
              <a:rPr lang="en-US" dirty="0"/>
              <a:t>Francis, Greeting to the Second European Assembly of RENATE, 7 November 2016</a:t>
            </a:r>
          </a:p>
        </p:txBody>
      </p:sp>
      <p:sp>
        <p:nvSpPr>
          <p:cNvPr id="8" name="AutoShape 2" descr="Risultati immagini per pope francis"/>
          <p:cNvSpPr>
            <a:spLocks noChangeAspect="1" noChangeArrowheads="1"/>
          </p:cNvSpPr>
          <p:nvPr/>
        </p:nvSpPr>
        <p:spPr bwMode="auto">
          <a:xfrm>
            <a:off x="155575" y="-1371600"/>
            <a:ext cx="4286250" cy="28575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9" name="AutoShape 4" descr="Risultati immagini per pope francis"/>
          <p:cNvSpPr>
            <a:spLocks noChangeAspect="1" noChangeArrowheads="1"/>
          </p:cNvSpPr>
          <p:nvPr/>
        </p:nvSpPr>
        <p:spPr bwMode="auto">
          <a:xfrm>
            <a:off x="307975" y="-1219200"/>
            <a:ext cx="4286250" cy="28575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1" name="Immagine 10"/>
          <p:cNvPicPr>
            <a:picLocks noChangeAspect="1"/>
          </p:cNvPicPr>
          <p:nvPr/>
        </p:nvPicPr>
        <p:blipFill rotWithShape="1">
          <a:blip r:embed="rId3" cstate="print">
            <a:extLst>
              <a:ext uri="{28A0092B-C50C-407E-A947-70E740481C1C}">
                <a14:useLocalDpi xmlns:a14="http://schemas.microsoft.com/office/drawing/2010/main" xmlns="" val="0"/>
              </a:ext>
            </a:extLst>
          </a:blip>
          <a:srcRect b="39617"/>
          <a:stretch/>
        </p:blipFill>
        <p:spPr>
          <a:xfrm>
            <a:off x="8307022" y="6076582"/>
            <a:ext cx="752485" cy="663725"/>
          </a:xfrm>
          <a:prstGeom prst="rect">
            <a:avLst/>
          </a:prstGeom>
        </p:spPr>
      </p:pic>
    </p:spTree>
    <p:extLst>
      <p:ext uri="{BB962C8B-B14F-4D97-AF65-F5344CB8AC3E}">
        <p14:creationId xmlns:p14="http://schemas.microsoft.com/office/powerpoint/2010/main" xmlns="" val="720585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6512" y="0"/>
            <a:ext cx="9180512" cy="6865937"/>
          </a:xfrm>
          <a:prstGeom prst="rect">
            <a:avLst/>
          </a:prstGeom>
          <a:solidFill>
            <a:srgbClr val="FDD3A0"/>
          </a:solidFill>
          <a:ln>
            <a:solidFill>
              <a:srgbClr val="FDD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FF7D4F"/>
              </a:solidFill>
              <a:effectLst>
                <a:outerShdw blurRad="38100" dist="38100" dir="2700000" algn="tl">
                  <a:srgbClr val="000000">
                    <a:alpha val="43137"/>
                  </a:srgbClr>
                </a:outerShdw>
              </a:effectLst>
            </a:endParaRPr>
          </a:p>
        </p:txBody>
      </p:sp>
      <p:sp>
        <p:nvSpPr>
          <p:cNvPr id="2" name="Rettangolo 1"/>
          <p:cNvSpPr/>
          <p:nvPr/>
        </p:nvSpPr>
        <p:spPr>
          <a:xfrm>
            <a:off x="179512" y="188640"/>
            <a:ext cx="5184576" cy="6001643"/>
          </a:xfrm>
          <a:prstGeom prst="rect">
            <a:avLst/>
          </a:prstGeom>
        </p:spPr>
        <p:txBody>
          <a:bodyPr wrap="square">
            <a:spAutoFit/>
          </a:bodyPr>
          <a:lstStyle/>
          <a:p>
            <a:r>
              <a:rPr lang="en-US" sz="4000" b="1" dirty="0">
                <a:solidFill>
                  <a:srgbClr val="C95940"/>
                </a:solidFill>
                <a:effectLst>
                  <a:outerShdw blurRad="38100" dist="38100" dir="2700000" algn="tl">
                    <a:srgbClr val="000000">
                      <a:alpha val="43137"/>
                    </a:srgbClr>
                  </a:outerShdw>
                </a:effectLst>
              </a:rPr>
              <a:t>But among all the scourges that distress these most unfortunate countries where the devil reigns as lord, there is none greater or more deeply rooted than slavery. </a:t>
            </a:r>
            <a:endParaRPr lang="en-US" sz="4000" b="1" dirty="0" smtClean="0">
              <a:solidFill>
                <a:srgbClr val="C95940"/>
              </a:solidFill>
              <a:effectLst>
                <a:outerShdw blurRad="38100" dist="38100" dir="2700000" algn="tl">
                  <a:srgbClr val="000000">
                    <a:alpha val="43137"/>
                  </a:srgbClr>
                </a:outerShdw>
              </a:effectLst>
            </a:endParaRPr>
          </a:p>
          <a:p>
            <a:endParaRPr lang="en-US" sz="4000" b="1" dirty="0">
              <a:solidFill>
                <a:srgbClr val="C95940"/>
              </a:solidFill>
              <a:effectLst>
                <a:outerShdw blurRad="38100" dist="38100" dir="2700000" algn="tl">
                  <a:srgbClr val="000000">
                    <a:alpha val="43137"/>
                  </a:srgbClr>
                </a:outerShdw>
              </a:effectLst>
            </a:endParaRPr>
          </a:p>
          <a:p>
            <a:r>
              <a:rPr lang="en-US" sz="2400" b="1" dirty="0" smtClean="0">
                <a:solidFill>
                  <a:srgbClr val="C95940"/>
                </a:solidFill>
                <a:effectLst>
                  <a:outerShdw blurRad="38100" dist="38100" dir="2700000" algn="tl">
                    <a:srgbClr val="000000">
                      <a:alpha val="43137"/>
                    </a:srgbClr>
                  </a:outerShdw>
                </a:effectLst>
              </a:rPr>
              <a:t>Daniel </a:t>
            </a:r>
            <a:r>
              <a:rPr lang="en-US" sz="2400" b="1" dirty="0" err="1" smtClean="0">
                <a:solidFill>
                  <a:srgbClr val="C95940"/>
                </a:solidFill>
                <a:effectLst>
                  <a:outerShdw blurRad="38100" dist="38100" dir="2700000" algn="tl">
                    <a:srgbClr val="000000">
                      <a:alpha val="43137"/>
                    </a:srgbClr>
                  </a:outerShdw>
                </a:effectLst>
              </a:rPr>
              <a:t>Comboni</a:t>
            </a:r>
            <a:endParaRPr lang="en-US" dirty="0"/>
          </a:p>
        </p:txBody>
      </p:sp>
      <p:pic>
        <p:nvPicPr>
          <p:cNvPr id="1026" name="Picture 2" descr="Daniele Comboni - Wikipedia"/>
          <p:cNvPicPr>
            <a:picLocks noChangeAspect="1" noChangeArrowheads="1"/>
          </p:cNvPicPr>
          <p:nvPr/>
        </p:nvPicPr>
        <p:blipFill rotWithShape="1">
          <a:blip r:embed="rId2" cstate="print">
            <a:clrChange>
              <a:clrFrom>
                <a:srgbClr val="B7BEC4"/>
              </a:clrFrom>
              <a:clrTo>
                <a:srgbClr val="B7BEC4">
                  <a:alpha val="0"/>
                </a:srgbClr>
              </a:clrTo>
            </a:clrChange>
            <a:extLst>
              <a:ext uri="{28A0092B-C50C-407E-A947-70E740481C1C}">
                <a14:useLocalDpi xmlns:a14="http://schemas.microsoft.com/office/drawing/2010/main" xmlns="" val="0"/>
              </a:ext>
            </a:extLst>
          </a:blip>
          <a:srcRect t="2886"/>
          <a:stretch/>
        </p:blipFill>
        <p:spPr bwMode="auto">
          <a:xfrm>
            <a:off x="5076056" y="798297"/>
            <a:ext cx="4085712" cy="60597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79644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6512" y="0"/>
            <a:ext cx="9180512" cy="6865937"/>
          </a:xfrm>
          <a:prstGeom prst="rect">
            <a:avLst/>
          </a:prstGeom>
          <a:solidFill>
            <a:srgbClr val="FDD3A0"/>
          </a:solidFill>
          <a:ln>
            <a:solidFill>
              <a:srgbClr val="FDD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FF7D4F"/>
              </a:solidFill>
              <a:effectLst>
                <a:outerShdw blurRad="38100" dist="38100" dir="2700000" algn="tl">
                  <a:srgbClr val="000000">
                    <a:alpha val="43137"/>
                  </a:srgbClr>
                </a:outerShdw>
              </a:effectLst>
            </a:endParaRPr>
          </a:p>
        </p:txBody>
      </p:sp>
      <p:pic>
        <p:nvPicPr>
          <p:cNvPr id="2" name="Immagine 1"/>
          <p:cNvPicPr>
            <a:picLocks noChangeAspect="1"/>
          </p:cNvPicPr>
          <p:nvPr/>
        </p:nvPicPr>
        <p:blipFill rotWithShape="1">
          <a:blip r:embed="rId2" cstate="print">
            <a:extLst>
              <a:ext uri="{28A0092B-C50C-407E-A947-70E740481C1C}">
                <a14:useLocalDpi xmlns:a14="http://schemas.microsoft.com/office/drawing/2010/main" xmlns="" val="0"/>
              </a:ext>
            </a:extLst>
          </a:blip>
          <a:srcRect l="12600" r="25631"/>
          <a:stretch/>
        </p:blipFill>
        <p:spPr>
          <a:xfrm>
            <a:off x="16760" y="14124"/>
            <a:ext cx="2824100" cy="6858000"/>
          </a:xfrm>
          <a:prstGeom prst="rect">
            <a:avLst/>
          </a:prstGeom>
        </p:spPr>
      </p:pic>
      <p:sp>
        <p:nvSpPr>
          <p:cNvPr id="3" name="Rettangolo 2"/>
          <p:cNvSpPr/>
          <p:nvPr/>
        </p:nvSpPr>
        <p:spPr>
          <a:xfrm>
            <a:off x="2840860" y="33102"/>
            <a:ext cx="6195636" cy="7140416"/>
          </a:xfrm>
          <a:prstGeom prst="rect">
            <a:avLst/>
          </a:prstGeom>
        </p:spPr>
        <p:txBody>
          <a:bodyPr wrap="square">
            <a:spAutoFit/>
          </a:bodyPr>
          <a:lstStyle/>
          <a:p>
            <a:r>
              <a:rPr lang="en-US" sz="3200" b="1" dirty="0">
                <a:solidFill>
                  <a:srgbClr val="C95940"/>
                </a:solidFill>
                <a:effectLst>
                  <a:outerShdw blurRad="38100" dist="38100" dir="2700000" algn="tl">
                    <a:srgbClr val="000000">
                      <a:alpha val="43137"/>
                    </a:srgbClr>
                  </a:outerShdw>
                </a:effectLst>
              </a:rPr>
              <a:t>We are working, in the scraps of time stolen from our other occupations, on a report … on the horrors of slavery and the slave trade which is in full force. The Heart of Jesus will help us to accomplish successfully this part of our mission for the Vicariate. I have bought and paid for a very poor piece of land one hour away from El Obeid, where I will send the freed slaves to work and live off its produce. </a:t>
            </a:r>
          </a:p>
          <a:p>
            <a:endParaRPr lang="en-US" sz="900" dirty="0"/>
          </a:p>
          <a:p>
            <a:r>
              <a:rPr lang="en-US" dirty="0" smtClean="0"/>
              <a:t>(</a:t>
            </a:r>
            <a:r>
              <a:rPr lang="en-US" dirty="0" err="1" smtClean="0"/>
              <a:t>Comboni</a:t>
            </a:r>
            <a:r>
              <a:rPr lang="en-US" dirty="0" smtClean="0"/>
              <a:t> 3379)</a:t>
            </a:r>
            <a:endParaRPr lang="en-GB" dirty="0"/>
          </a:p>
        </p:txBody>
      </p:sp>
    </p:spTree>
    <p:extLst>
      <p:ext uri="{BB962C8B-B14F-4D97-AF65-F5344CB8AC3E}">
        <p14:creationId xmlns:p14="http://schemas.microsoft.com/office/powerpoint/2010/main" xmlns="" val="3510222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0"/>
            <a:ext cx="9136112" cy="6858000"/>
          </a:xfrm>
          <a:prstGeom prst="rect">
            <a:avLst/>
          </a:prstGeom>
          <a:solidFill>
            <a:srgbClr val="FF7D4F"/>
          </a:solidFill>
          <a:ln>
            <a:solidFill>
              <a:srgbClr val="FF7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p>
        </p:txBody>
      </p:sp>
      <p:sp>
        <p:nvSpPr>
          <p:cNvPr id="2" name="Rettangolo 1"/>
          <p:cNvSpPr/>
          <p:nvPr/>
        </p:nvSpPr>
        <p:spPr>
          <a:xfrm>
            <a:off x="251520" y="188640"/>
            <a:ext cx="8568952" cy="5909310"/>
          </a:xfrm>
          <a:prstGeom prst="rect">
            <a:avLst/>
          </a:prstGeom>
          <a:noFill/>
        </p:spPr>
        <p:txBody>
          <a:bodyPr wrap="squar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If </a:t>
            </a:r>
            <a:r>
              <a:rPr lang="en-US" sz="5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Monisgnore</a:t>
            </a: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saw some naked and dirty slave, he would turn to those close to him and say that there </a:t>
            </a: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“he/she is my soon/daughter too”, </a:t>
            </a: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and </a:t>
            </a: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while speaking </a:t>
            </a: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his tears would sprout</a:t>
            </a:r>
            <a:endParaRPr lang="it-IT"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asellaDiTesto 2"/>
          <p:cNvSpPr txBox="1"/>
          <p:nvPr/>
        </p:nvSpPr>
        <p:spPr>
          <a:xfrm>
            <a:off x="642910" y="6357958"/>
            <a:ext cx="6429420" cy="369332"/>
          </a:xfrm>
          <a:prstGeom prst="rect">
            <a:avLst/>
          </a:prstGeom>
          <a:noFill/>
        </p:spPr>
        <p:txBody>
          <a:bodyPr wrap="square" rtlCol="0">
            <a:spAutoFit/>
          </a:bodyPr>
          <a:lstStyle/>
          <a:p>
            <a:r>
              <a:rPr lang="it-IT" dirty="0" smtClean="0"/>
              <a:t>Teresa </a:t>
            </a:r>
            <a:r>
              <a:rPr lang="it-IT" dirty="0" err="1" smtClean="0"/>
              <a:t>Grigolini</a:t>
            </a:r>
            <a:r>
              <a:rPr lang="it-IT" dirty="0" smtClean="0"/>
              <a:t>,  </a:t>
            </a:r>
            <a:r>
              <a:rPr lang="it-IT" dirty="0" err="1" smtClean="0"/>
              <a:t>letter</a:t>
            </a:r>
            <a:r>
              <a:rPr lang="it-IT" dirty="0" smtClean="0"/>
              <a:t> to </a:t>
            </a:r>
            <a:r>
              <a:rPr lang="it-IT" dirty="0" err="1" smtClean="0"/>
              <a:t>her</a:t>
            </a:r>
            <a:r>
              <a:rPr lang="it-IT" dirty="0" smtClean="0"/>
              <a:t> </a:t>
            </a:r>
            <a:r>
              <a:rPr lang="it-IT" dirty="0" err="1" smtClean="0"/>
              <a:t>brother</a:t>
            </a:r>
            <a:r>
              <a:rPr lang="it-IT" dirty="0" smtClean="0"/>
              <a:t> – </a:t>
            </a:r>
            <a:r>
              <a:rPr lang="it-IT" dirty="0" err="1" smtClean="0"/>
              <a:t>november</a:t>
            </a:r>
            <a:r>
              <a:rPr lang="it-IT" dirty="0" smtClean="0"/>
              <a:t> 1881</a:t>
            </a:r>
            <a:endParaRPr lang="it-IT" dirty="0"/>
          </a:p>
        </p:txBody>
      </p:sp>
    </p:spTree>
    <p:extLst>
      <p:ext uri="{BB962C8B-B14F-4D97-AF65-F5344CB8AC3E}">
        <p14:creationId xmlns:p14="http://schemas.microsoft.com/office/powerpoint/2010/main" xmlns="" val="2428144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0"/>
            <a:ext cx="9136112" cy="6858000"/>
          </a:xfrm>
          <a:prstGeom prst="rect">
            <a:avLst/>
          </a:prstGeom>
          <a:solidFill>
            <a:srgbClr val="FF7D4F"/>
          </a:solidFill>
          <a:ln>
            <a:solidFill>
              <a:srgbClr val="FF7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p>
        </p:txBody>
      </p:sp>
      <p:sp>
        <p:nvSpPr>
          <p:cNvPr id="3" name="Rettangolo arrotondato 2"/>
          <p:cNvSpPr/>
          <p:nvPr/>
        </p:nvSpPr>
        <p:spPr>
          <a:xfrm>
            <a:off x="0" y="764704"/>
            <a:ext cx="9144000" cy="4032448"/>
          </a:xfrm>
          <a:prstGeom prst="roundRect">
            <a:avLst>
              <a:gd name="adj" fmla="val 59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pic>
        <p:nvPicPr>
          <p:cNvPr id="2" name="Immagine 1" descr="Woman who trafficked her children.jpg"/>
          <p:cNvPicPr>
            <a:picLocks noChangeAspect="1"/>
          </p:cNvPicPr>
          <p:nvPr/>
        </p:nvPicPr>
        <p:blipFill>
          <a:blip r:embed="rId2" cstate="print"/>
          <a:srcRect l="21562" t="23250" r="31508" b="53500"/>
          <a:stretch>
            <a:fillRect/>
          </a:stretch>
        </p:blipFill>
        <p:spPr>
          <a:xfrm>
            <a:off x="0" y="1142984"/>
            <a:ext cx="9195532" cy="3214710"/>
          </a:xfrm>
          <a:prstGeom prst="rect">
            <a:avLst/>
          </a:prstGeom>
        </p:spPr>
      </p:pic>
      <p:sp>
        <p:nvSpPr>
          <p:cNvPr id="4" name="Rettangolo 3"/>
          <p:cNvSpPr/>
          <p:nvPr/>
        </p:nvSpPr>
        <p:spPr>
          <a:xfrm>
            <a:off x="1195914" y="5733256"/>
            <a:ext cx="6744283" cy="923330"/>
          </a:xfrm>
          <a:prstGeom prst="rect">
            <a:avLst/>
          </a:prstGeom>
          <a:noFill/>
        </p:spPr>
        <p:txBody>
          <a:bodyPr wrap="none" lIns="91440" tIns="45720" rIns="91440" bIns="45720">
            <a:spAutoFit/>
          </a:bodyPr>
          <a:lstStyle/>
          <a:p>
            <a:pPr algn="ctr"/>
            <a:r>
              <a:rPr lang="it-IT"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Mary – the </a:t>
            </a:r>
            <a:r>
              <a:rPr lang="it-IT" sz="5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eyes</a:t>
            </a:r>
            <a:r>
              <a:rPr lang="it-IT"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a:t>
            </a:r>
            <a:r>
              <a:rPr lang="it-IT" sz="5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God</a:t>
            </a:r>
            <a:endParaRPr lang="it-IT"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1849884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188640"/>
            <a:ext cx="8640960" cy="6247864"/>
          </a:xfrm>
          <a:prstGeom prst="rect">
            <a:avLst/>
          </a:prstGeom>
        </p:spPr>
        <p:txBody>
          <a:bodyPr wrap="square">
            <a:spAutoFit/>
          </a:bodyPr>
          <a:lstStyle/>
          <a:p>
            <a:r>
              <a:rPr lang="en-US" sz="2800" dirty="0" smtClean="0"/>
              <a:t>Maria's daughter (India </a:t>
            </a:r>
            <a:r>
              <a:rPr lang="en-US" sz="2800" dirty="0" err="1" smtClean="0"/>
              <a:t>Ticuna</a:t>
            </a:r>
            <a:r>
              <a:rPr lang="en-US" sz="2800" dirty="0"/>
              <a:t>)</a:t>
            </a:r>
            <a:r>
              <a:rPr lang="en-US" sz="2800" dirty="0" smtClean="0"/>
              <a:t> </a:t>
            </a:r>
            <a:r>
              <a:rPr lang="en-US" sz="2800" dirty="0"/>
              <a:t>was 12 years old when she was released from the house where she was locked up and forced into prostitution, along with 8 other teenagers.</a:t>
            </a:r>
            <a:br>
              <a:rPr lang="en-US" sz="2800" dirty="0"/>
            </a:br>
            <a:endParaRPr lang="en-US" sz="2800" dirty="0" smtClean="0"/>
          </a:p>
          <a:p>
            <a:r>
              <a:rPr lang="en-US" sz="2800" dirty="0" smtClean="0"/>
              <a:t>After </a:t>
            </a:r>
            <a:r>
              <a:rPr lang="en-US" sz="2800" dirty="0"/>
              <a:t>a time spent away, in Manaus, the girl has returned home, but she cannot live with her mother and her brothers.  </a:t>
            </a:r>
            <a:r>
              <a:rPr lang="en-US" sz="2800" dirty="0" smtClean="0"/>
              <a:t>She </a:t>
            </a:r>
            <a:r>
              <a:rPr lang="en-US" sz="2800" dirty="0"/>
              <a:t>continues to be considered a "prostitute" and suffers violence from the men of the village.</a:t>
            </a:r>
            <a:br>
              <a:rPr lang="en-US" sz="2800" dirty="0"/>
            </a:br>
            <a:endParaRPr lang="en-US" sz="2800" dirty="0" smtClean="0"/>
          </a:p>
          <a:p>
            <a:r>
              <a:rPr lang="en-US" sz="2800" dirty="0" smtClean="0"/>
              <a:t>Maria</a:t>
            </a:r>
            <a:r>
              <a:rPr lang="en-US" sz="2800" dirty="0"/>
              <a:t>, the </a:t>
            </a:r>
            <a:r>
              <a:rPr lang="en-US" sz="2800" dirty="0" smtClean="0"/>
              <a:t>mother, said while crying: The </a:t>
            </a:r>
            <a:r>
              <a:rPr lang="en-US" sz="2800" dirty="0"/>
              <a:t>others see in my daughter only a bad girl, a girl who seduces and who has returned only to create problems, to steal boyfriends and husbands. For everyone she is guilty. To me </a:t>
            </a:r>
            <a:r>
              <a:rPr lang="en-US" sz="3200" b="1" dirty="0">
                <a:solidFill>
                  <a:srgbClr val="C95940"/>
                </a:solidFill>
                <a:effectLst>
                  <a:outerShdw blurRad="38100" dist="38100" dir="2700000" algn="tl">
                    <a:srgbClr val="000000">
                      <a:alpha val="43137"/>
                    </a:srgbClr>
                  </a:outerShdw>
                </a:effectLst>
              </a:rPr>
              <a:t>she is my daughter</a:t>
            </a:r>
            <a:r>
              <a:rPr lang="en-US" dirty="0"/>
              <a:t>.</a:t>
            </a:r>
          </a:p>
        </p:txBody>
      </p:sp>
    </p:spTree>
    <p:extLst>
      <p:ext uri="{BB962C8B-B14F-4D97-AF65-F5344CB8AC3E}">
        <p14:creationId xmlns:p14="http://schemas.microsoft.com/office/powerpoint/2010/main" xmlns="" val="45864638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TotalTime>
  <Words>639</Words>
  <Application>Microsoft Office PowerPoint</Application>
  <PresentationFormat>On-screen Show (4:3)</PresentationFormat>
  <Paragraphs>65</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Tema di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Graca</cp:lastModifiedBy>
  <cp:revision>18</cp:revision>
  <dcterms:created xsi:type="dcterms:W3CDTF">2020-07-13T13:24:54Z</dcterms:created>
  <dcterms:modified xsi:type="dcterms:W3CDTF">2020-10-12T13:08:59Z</dcterms:modified>
</cp:coreProperties>
</file>